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sldIdLst>
    <p:sldId id="256" r:id="rId2"/>
    <p:sldId id="257" r:id="rId3"/>
    <p:sldId id="265" r:id="rId4"/>
    <p:sldId id="271" r:id="rId5"/>
    <p:sldId id="280" r:id="rId6"/>
    <p:sldId id="281" r:id="rId7"/>
    <p:sldId id="282" r:id="rId8"/>
    <p:sldId id="279" r:id="rId9"/>
    <p:sldId id="283" r:id="rId10"/>
    <p:sldId id="266" r:id="rId11"/>
    <p:sldId id="273" r:id="rId12"/>
    <p:sldId id="284" r:id="rId13"/>
    <p:sldId id="267" r:id="rId14"/>
    <p:sldId id="274" r:id="rId15"/>
    <p:sldId id="268" r:id="rId16"/>
    <p:sldId id="286" r:id="rId17"/>
    <p:sldId id="287" r:id="rId18"/>
    <p:sldId id="288" r:id="rId19"/>
    <p:sldId id="289" r:id="rId20"/>
    <p:sldId id="298" r:id="rId21"/>
    <p:sldId id="294" r:id="rId22"/>
    <p:sldId id="295" r:id="rId23"/>
    <p:sldId id="296" r:id="rId24"/>
    <p:sldId id="285" r:id="rId25"/>
    <p:sldId id="297" r:id="rId26"/>
    <p:sldId id="299" r:id="rId27"/>
    <p:sldId id="269" r:id="rId28"/>
    <p:sldId id="292" r:id="rId29"/>
    <p:sldId id="291" r:id="rId30"/>
    <p:sldId id="293" r:id="rId31"/>
    <p:sldId id="270" r:id="rId32"/>
    <p:sldId id="277" r:id="rId33"/>
    <p:sldId id="27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C4C4"/>
    <a:srgbClr val="000000"/>
    <a:srgbClr val="010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67" d="100"/>
          <a:sy n="67" d="100"/>
        </p:scale>
        <p:origin x="-606" y="-108"/>
      </p:cViewPr>
      <p:guideLst>
        <p:guide orient="horz" pos="1071"/>
        <p:guide orient="horz" pos="3612"/>
        <p:guide orient="horz" pos="164"/>
        <p:guide orient="horz" pos="845"/>
        <p:guide pos="295"/>
        <p:guide pos="54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7ACF91-CF20-4775-8F9F-B5EECF6D8EE0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10E90006-7024-417C-A9D2-E615545B2ADE}">
      <dgm:prSet custT="1"/>
      <dgm:spPr/>
      <dgm:t>
        <a:bodyPr/>
        <a:lstStyle/>
        <a:p>
          <a:pPr rtl="0"/>
          <a:r>
            <a:rPr lang="en-ZA" sz="1400" dirty="0" smtClean="0"/>
            <a:t>July 2007 – Marketing Steering Committee</a:t>
          </a:r>
          <a:endParaRPr lang="en-ZA" sz="1400" dirty="0"/>
        </a:p>
      </dgm:t>
    </dgm:pt>
    <dgm:pt modelId="{BF04B685-0B69-4989-B607-AA686F16C3FD}" type="parTrans" cxnId="{D59EE5DE-76E0-4645-8120-5A2FB2AD3072}">
      <dgm:prSet/>
      <dgm:spPr/>
      <dgm:t>
        <a:bodyPr/>
        <a:lstStyle/>
        <a:p>
          <a:endParaRPr lang="en-ZA"/>
        </a:p>
      </dgm:t>
    </dgm:pt>
    <dgm:pt modelId="{EB8F7702-0B98-422C-950C-B641647541BE}" type="sibTrans" cxnId="{D59EE5DE-76E0-4645-8120-5A2FB2AD3072}">
      <dgm:prSet/>
      <dgm:spPr/>
      <dgm:t>
        <a:bodyPr/>
        <a:lstStyle/>
        <a:p>
          <a:endParaRPr lang="en-ZA"/>
        </a:p>
      </dgm:t>
    </dgm:pt>
    <dgm:pt modelId="{D004F9B6-6832-420E-8FF6-7CA88E9A87EF}">
      <dgm:prSet custT="1"/>
      <dgm:spPr/>
      <dgm:t>
        <a:bodyPr/>
        <a:lstStyle/>
        <a:p>
          <a:pPr rtl="0"/>
          <a:r>
            <a:rPr lang="en-ZA" sz="1400" dirty="0" smtClean="0"/>
            <a:t>2009 – SAMED &amp; SALDA join</a:t>
          </a:r>
          <a:endParaRPr lang="en-ZA" sz="1400" dirty="0"/>
        </a:p>
      </dgm:t>
    </dgm:pt>
    <dgm:pt modelId="{94F5C4D7-458E-4B86-93EF-B586957BE5B2}" type="parTrans" cxnId="{49142A1A-0FCA-4E97-A615-E5C6DECAA9D3}">
      <dgm:prSet/>
      <dgm:spPr/>
      <dgm:t>
        <a:bodyPr/>
        <a:lstStyle/>
        <a:p>
          <a:endParaRPr lang="en-ZA"/>
        </a:p>
      </dgm:t>
    </dgm:pt>
    <dgm:pt modelId="{E73F19CF-E0AD-4403-AB29-1E7E5430DE4E}" type="sibTrans" cxnId="{49142A1A-0FCA-4E97-A615-E5C6DECAA9D3}">
      <dgm:prSet/>
      <dgm:spPr/>
      <dgm:t>
        <a:bodyPr/>
        <a:lstStyle/>
        <a:p>
          <a:endParaRPr lang="en-ZA"/>
        </a:p>
      </dgm:t>
    </dgm:pt>
    <dgm:pt modelId="{6BF847C6-0BE2-49E4-9123-8BC1B422F1FD}">
      <dgm:prSet custT="1"/>
      <dgm:spPr/>
      <dgm:t>
        <a:bodyPr/>
        <a:lstStyle/>
        <a:p>
          <a:pPr rtl="0"/>
          <a:r>
            <a:rPr lang="en-ZA" sz="1400" dirty="0" smtClean="0"/>
            <a:t>Feb 2010 – Interim Board of the MCA</a:t>
          </a:r>
          <a:endParaRPr lang="en-ZA" sz="1400" dirty="0"/>
        </a:p>
      </dgm:t>
    </dgm:pt>
    <dgm:pt modelId="{78D2686B-E398-4F0F-A2E7-B286F448D4A6}" type="parTrans" cxnId="{453C9857-C810-4084-B62D-03B0337C2628}">
      <dgm:prSet/>
      <dgm:spPr/>
      <dgm:t>
        <a:bodyPr/>
        <a:lstStyle/>
        <a:p>
          <a:endParaRPr lang="en-ZA"/>
        </a:p>
      </dgm:t>
    </dgm:pt>
    <dgm:pt modelId="{44A42F68-1131-4BB0-80F7-8E45C5C8C9BB}" type="sibTrans" cxnId="{453C9857-C810-4084-B62D-03B0337C2628}">
      <dgm:prSet/>
      <dgm:spPr/>
      <dgm:t>
        <a:bodyPr/>
        <a:lstStyle/>
        <a:p>
          <a:endParaRPr lang="en-ZA"/>
        </a:p>
      </dgm:t>
    </dgm:pt>
    <dgm:pt modelId="{01380CDC-F526-4D45-82A2-EEFADDCE7C78}">
      <dgm:prSet custT="1"/>
      <dgm:spPr/>
      <dgm:t>
        <a:bodyPr/>
        <a:lstStyle/>
        <a:p>
          <a:pPr rtl="0"/>
          <a:r>
            <a:rPr lang="en-ZA" sz="1400" dirty="0" smtClean="0"/>
            <a:t>Oct 2010 – Agreed version of the Code and </a:t>
          </a:r>
          <a:r>
            <a:rPr lang="en-ZA" sz="1400" dirty="0" err="1" smtClean="0"/>
            <a:t>MoU</a:t>
          </a:r>
          <a:r>
            <a:rPr lang="en-ZA" sz="1400" dirty="0" smtClean="0"/>
            <a:t> </a:t>
          </a:r>
          <a:endParaRPr lang="en-ZA" sz="1400" dirty="0"/>
        </a:p>
      </dgm:t>
    </dgm:pt>
    <dgm:pt modelId="{8A83957B-E44F-4EE2-8EB2-39091BF7D4D6}" type="parTrans" cxnId="{9D89F241-1CB5-4E74-922E-9CB91C3904F6}">
      <dgm:prSet/>
      <dgm:spPr/>
      <dgm:t>
        <a:bodyPr/>
        <a:lstStyle/>
        <a:p>
          <a:endParaRPr lang="en-ZA"/>
        </a:p>
      </dgm:t>
    </dgm:pt>
    <dgm:pt modelId="{FE0DD126-FECE-492E-B138-105C1F40AE9E}" type="sibTrans" cxnId="{9D89F241-1CB5-4E74-922E-9CB91C3904F6}">
      <dgm:prSet/>
      <dgm:spPr/>
      <dgm:t>
        <a:bodyPr/>
        <a:lstStyle/>
        <a:p>
          <a:endParaRPr lang="en-ZA"/>
        </a:p>
      </dgm:t>
    </dgm:pt>
    <dgm:pt modelId="{9AEFB77B-FA99-4116-9342-98904628E4E4}">
      <dgm:prSet custT="1"/>
      <dgm:spPr/>
      <dgm:t>
        <a:bodyPr/>
        <a:lstStyle/>
        <a:p>
          <a:pPr algn="l" rtl="0"/>
          <a:r>
            <a:rPr lang="en-ZA" sz="1800" b="1" dirty="0" smtClean="0">
              <a:solidFill>
                <a:schemeClr val="bg1"/>
              </a:solidFill>
            </a:rPr>
            <a:t> Launch</a:t>
          </a:r>
          <a:endParaRPr lang="en-ZA" sz="1800" b="1" dirty="0">
            <a:solidFill>
              <a:schemeClr val="bg1"/>
            </a:solidFill>
          </a:endParaRPr>
        </a:p>
      </dgm:t>
    </dgm:pt>
    <dgm:pt modelId="{E5BE2B52-F095-475E-9C51-0938D1AFAEAC}" type="sibTrans" cxnId="{CD287CC2-F1F2-47A1-A975-05F9E897CC17}">
      <dgm:prSet/>
      <dgm:spPr/>
      <dgm:t>
        <a:bodyPr/>
        <a:lstStyle/>
        <a:p>
          <a:endParaRPr lang="en-ZA"/>
        </a:p>
      </dgm:t>
    </dgm:pt>
    <dgm:pt modelId="{313C8661-8447-48C7-8B47-CBB23453433C}" type="parTrans" cxnId="{CD287CC2-F1F2-47A1-A975-05F9E897CC17}">
      <dgm:prSet/>
      <dgm:spPr/>
      <dgm:t>
        <a:bodyPr/>
        <a:lstStyle/>
        <a:p>
          <a:endParaRPr lang="en-ZA"/>
        </a:p>
      </dgm:t>
    </dgm:pt>
    <dgm:pt modelId="{9AD00309-473D-4780-8DC1-1E95FCDA13E7}" type="pres">
      <dgm:prSet presAssocID="{527ACF91-CF20-4775-8F9F-B5EECF6D8EE0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C7DBE4D1-945D-4AD1-810D-ABB95EB5C086}" type="pres">
      <dgm:prSet presAssocID="{527ACF91-CF20-4775-8F9F-B5EECF6D8EE0}" presName="arrow" presStyleLbl="bgShp" presStyleIdx="0" presStyleCnt="1"/>
      <dgm:spPr/>
    </dgm:pt>
    <dgm:pt modelId="{EC1475F8-6DD4-4FF2-B755-B4F956B4A2B7}" type="pres">
      <dgm:prSet presAssocID="{527ACF91-CF20-4775-8F9F-B5EECF6D8EE0}" presName="arrowDiagram5" presStyleCnt="0"/>
      <dgm:spPr/>
    </dgm:pt>
    <dgm:pt modelId="{F1FA38DD-611E-460E-A314-BC17E366C64F}" type="pres">
      <dgm:prSet presAssocID="{10E90006-7024-417C-A9D2-E615545B2ADE}" presName="bullet5a" presStyleLbl="node1" presStyleIdx="0" presStyleCnt="5"/>
      <dgm:spPr/>
    </dgm:pt>
    <dgm:pt modelId="{6D503844-F199-4BC9-A87C-B8E277336031}" type="pres">
      <dgm:prSet presAssocID="{10E90006-7024-417C-A9D2-E615545B2ADE}" presName="textBox5a" presStyleLbl="revTx" presStyleIdx="0" presStyleCnt="5" custScaleX="448691" custScaleY="25157" custLinFactX="19429" custLinFactNeighborX="100000" custLinFactNeighborY="27116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0AFB931E-04CC-45EA-9BB6-1CC2AE3BA534}" type="pres">
      <dgm:prSet presAssocID="{D004F9B6-6832-420E-8FF6-7CA88E9A87EF}" presName="bullet5b" presStyleLbl="node1" presStyleIdx="1" presStyleCnt="5"/>
      <dgm:spPr/>
    </dgm:pt>
    <dgm:pt modelId="{06305073-F856-4D39-945D-F1DBC6786FAD}" type="pres">
      <dgm:prSet presAssocID="{D004F9B6-6832-420E-8FF6-7CA88E9A87EF}" presName="textBox5b" presStyleLbl="revTx" presStyleIdx="1" presStyleCnt="5" custScaleX="293142" custScaleY="10152" custLinFactNeighborX="40081" custLinFactNeighborY="-211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6EC22949-4540-41DC-8619-7D3DFC4780CF}" type="pres">
      <dgm:prSet presAssocID="{6BF847C6-0BE2-49E4-9123-8BC1B422F1FD}" presName="bullet5c" presStyleLbl="node1" presStyleIdx="2" presStyleCnt="5"/>
      <dgm:spPr/>
    </dgm:pt>
    <dgm:pt modelId="{6DA9F47B-DAE2-4E43-B571-BADDD2C76DAF}" type="pres">
      <dgm:prSet presAssocID="{6BF847C6-0BE2-49E4-9123-8BC1B422F1FD}" presName="textBox5c" presStyleLbl="revTx" presStyleIdx="2" presStyleCnt="5" custScaleX="285333" custScaleY="36874" custLinFactNeighborX="24668" custLinFactNeighborY="401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6E7DE06A-91BE-487A-A76A-A2858FEA32D6}" type="pres">
      <dgm:prSet presAssocID="{01380CDC-F526-4D45-82A2-EEFADDCE7C78}" presName="bullet5d" presStyleLbl="node1" presStyleIdx="3" presStyleCnt="5"/>
      <dgm:spPr/>
    </dgm:pt>
    <dgm:pt modelId="{3E0AAB67-E98E-4453-941D-46C7FF586F5C}" type="pres">
      <dgm:prSet presAssocID="{01380CDC-F526-4D45-82A2-EEFADDCE7C78}" presName="textBox5d" presStyleLbl="revTx" presStyleIdx="3" presStyleCnt="5" custScaleX="294784" custScaleY="17336" custLinFactNeighborX="7610" custLinFactNeighborY="-14899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1F5D362B-0B12-41DD-A210-400163CDD3A0}" type="pres">
      <dgm:prSet presAssocID="{9AEFB77B-FA99-4116-9342-98904628E4E4}" presName="bullet5e" presStyleLbl="node1" presStyleIdx="4" presStyleCnt="5"/>
      <dgm:spPr/>
    </dgm:pt>
    <dgm:pt modelId="{6DC7BE49-4F3A-4A61-A61A-487DE87F4974}" type="pres">
      <dgm:prSet presAssocID="{9AEFB77B-FA99-4116-9342-98904628E4E4}" presName="textBox5e" presStyleLbl="revTx" presStyleIdx="4" presStyleCnt="5" custAng="10800000" custFlipVert="1" custScaleX="79165" custScaleY="16388" custLinFactNeighborX="-58518" custLinFactNeighborY="-5279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CD287CC2-F1F2-47A1-A975-05F9E897CC17}" srcId="{527ACF91-CF20-4775-8F9F-B5EECF6D8EE0}" destId="{9AEFB77B-FA99-4116-9342-98904628E4E4}" srcOrd="4" destOrd="0" parTransId="{313C8661-8447-48C7-8B47-CBB23453433C}" sibTransId="{E5BE2B52-F095-475E-9C51-0938D1AFAEAC}"/>
    <dgm:cxn modelId="{9D89F241-1CB5-4E74-922E-9CB91C3904F6}" srcId="{527ACF91-CF20-4775-8F9F-B5EECF6D8EE0}" destId="{01380CDC-F526-4D45-82A2-EEFADDCE7C78}" srcOrd="3" destOrd="0" parTransId="{8A83957B-E44F-4EE2-8EB2-39091BF7D4D6}" sibTransId="{FE0DD126-FECE-492E-B138-105C1F40AE9E}"/>
    <dgm:cxn modelId="{D59EE5DE-76E0-4645-8120-5A2FB2AD3072}" srcId="{527ACF91-CF20-4775-8F9F-B5EECF6D8EE0}" destId="{10E90006-7024-417C-A9D2-E615545B2ADE}" srcOrd="0" destOrd="0" parTransId="{BF04B685-0B69-4989-B607-AA686F16C3FD}" sibTransId="{EB8F7702-0B98-422C-950C-B641647541BE}"/>
    <dgm:cxn modelId="{16701079-C467-47E1-B363-8948FAE04262}" type="presOf" srcId="{10E90006-7024-417C-A9D2-E615545B2ADE}" destId="{6D503844-F199-4BC9-A87C-B8E277336031}" srcOrd="0" destOrd="0" presId="urn:microsoft.com/office/officeart/2005/8/layout/arrow2"/>
    <dgm:cxn modelId="{1DB485F3-6619-4A47-AED1-7AC166DC82BC}" type="presOf" srcId="{527ACF91-CF20-4775-8F9F-B5EECF6D8EE0}" destId="{9AD00309-473D-4780-8DC1-1E95FCDA13E7}" srcOrd="0" destOrd="0" presId="urn:microsoft.com/office/officeart/2005/8/layout/arrow2"/>
    <dgm:cxn modelId="{453C9857-C810-4084-B62D-03B0337C2628}" srcId="{527ACF91-CF20-4775-8F9F-B5EECF6D8EE0}" destId="{6BF847C6-0BE2-49E4-9123-8BC1B422F1FD}" srcOrd="2" destOrd="0" parTransId="{78D2686B-E398-4F0F-A2E7-B286F448D4A6}" sibTransId="{44A42F68-1131-4BB0-80F7-8E45C5C8C9BB}"/>
    <dgm:cxn modelId="{A18EC411-5067-450D-85DB-A8F077C6AD9B}" type="presOf" srcId="{6BF847C6-0BE2-49E4-9123-8BC1B422F1FD}" destId="{6DA9F47B-DAE2-4E43-B571-BADDD2C76DAF}" srcOrd="0" destOrd="0" presId="urn:microsoft.com/office/officeart/2005/8/layout/arrow2"/>
    <dgm:cxn modelId="{D7DC984B-890E-4F0D-8C14-BA17F353EF2D}" type="presOf" srcId="{01380CDC-F526-4D45-82A2-EEFADDCE7C78}" destId="{3E0AAB67-E98E-4453-941D-46C7FF586F5C}" srcOrd="0" destOrd="0" presId="urn:microsoft.com/office/officeart/2005/8/layout/arrow2"/>
    <dgm:cxn modelId="{7313368F-F8EC-478D-945E-46CF0257B1DF}" type="presOf" srcId="{D004F9B6-6832-420E-8FF6-7CA88E9A87EF}" destId="{06305073-F856-4D39-945D-F1DBC6786FAD}" srcOrd="0" destOrd="0" presId="urn:microsoft.com/office/officeart/2005/8/layout/arrow2"/>
    <dgm:cxn modelId="{49142A1A-0FCA-4E97-A615-E5C6DECAA9D3}" srcId="{527ACF91-CF20-4775-8F9F-B5EECF6D8EE0}" destId="{D004F9B6-6832-420E-8FF6-7CA88E9A87EF}" srcOrd="1" destOrd="0" parTransId="{94F5C4D7-458E-4B86-93EF-B586957BE5B2}" sibTransId="{E73F19CF-E0AD-4403-AB29-1E7E5430DE4E}"/>
    <dgm:cxn modelId="{9EB4D78C-A299-44F0-8DE5-F8F4B5F4A5BD}" type="presOf" srcId="{9AEFB77B-FA99-4116-9342-98904628E4E4}" destId="{6DC7BE49-4F3A-4A61-A61A-487DE87F4974}" srcOrd="0" destOrd="0" presId="urn:microsoft.com/office/officeart/2005/8/layout/arrow2"/>
    <dgm:cxn modelId="{9161D7C6-B56A-4201-9A34-277C6CB0667F}" type="presParOf" srcId="{9AD00309-473D-4780-8DC1-1E95FCDA13E7}" destId="{C7DBE4D1-945D-4AD1-810D-ABB95EB5C086}" srcOrd="0" destOrd="0" presId="urn:microsoft.com/office/officeart/2005/8/layout/arrow2"/>
    <dgm:cxn modelId="{2F76619E-C6A8-4BE5-8840-D31CF42D0EB7}" type="presParOf" srcId="{9AD00309-473D-4780-8DC1-1E95FCDA13E7}" destId="{EC1475F8-6DD4-4FF2-B755-B4F956B4A2B7}" srcOrd="1" destOrd="0" presId="urn:microsoft.com/office/officeart/2005/8/layout/arrow2"/>
    <dgm:cxn modelId="{243172C8-1D5F-454A-9607-4719F4518B62}" type="presParOf" srcId="{EC1475F8-6DD4-4FF2-B755-B4F956B4A2B7}" destId="{F1FA38DD-611E-460E-A314-BC17E366C64F}" srcOrd="0" destOrd="0" presId="urn:microsoft.com/office/officeart/2005/8/layout/arrow2"/>
    <dgm:cxn modelId="{1E6F9824-F922-4C41-BA44-C85712AD43C4}" type="presParOf" srcId="{EC1475F8-6DD4-4FF2-B755-B4F956B4A2B7}" destId="{6D503844-F199-4BC9-A87C-B8E277336031}" srcOrd="1" destOrd="0" presId="urn:microsoft.com/office/officeart/2005/8/layout/arrow2"/>
    <dgm:cxn modelId="{5E938F19-D0B6-422A-ACEF-66057A14D466}" type="presParOf" srcId="{EC1475F8-6DD4-4FF2-B755-B4F956B4A2B7}" destId="{0AFB931E-04CC-45EA-9BB6-1CC2AE3BA534}" srcOrd="2" destOrd="0" presId="urn:microsoft.com/office/officeart/2005/8/layout/arrow2"/>
    <dgm:cxn modelId="{335C22F8-18C2-4B7D-A391-387169E22F7D}" type="presParOf" srcId="{EC1475F8-6DD4-4FF2-B755-B4F956B4A2B7}" destId="{06305073-F856-4D39-945D-F1DBC6786FAD}" srcOrd="3" destOrd="0" presId="urn:microsoft.com/office/officeart/2005/8/layout/arrow2"/>
    <dgm:cxn modelId="{D5D0225E-8AC2-4D67-9D15-59CD9DCC11FF}" type="presParOf" srcId="{EC1475F8-6DD4-4FF2-B755-B4F956B4A2B7}" destId="{6EC22949-4540-41DC-8619-7D3DFC4780CF}" srcOrd="4" destOrd="0" presId="urn:microsoft.com/office/officeart/2005/8/layout/arrow2"/>
    <dgm:cxn modelId="{D0790192-2E50-4F2E-9768-F8F6C42D4C91}" type="presParOf" srcId="{EC1475F8-6DD4-4FF2-B755-B4F956B4A2B7}" destId="{6DA9F47B-DAE2-4E43-B571-BADDD2C76DAF}" srcOrd="5" destOrd="0" presId="urn:microsoft.com/office/officeart/2005/8/layout/arrow2"/>
    <dgm:cxn modelId="{64E147CA-0F59-4FCA-93D0-E250F7A6DC1F}" type="presParOf" srcId="{EC1475F8-6DD4-4FF2-B755-B4F956B4A2B7}" destId="{6E7DE06A-91BE-487A-A76A-A2858FEA32D6}" srcOrd="6" destOrd="0" presId="urn:microsoft.com/office/officeart/2005/8/layout/arrow2"/>
    <dgm:cxn modelId="{4B9DB91C-0A60-4E4B-B5F3-7D452725D708}" type="presParOf" srcId="{EC1475F8-6DD4-4FF2-B755-B4F956B4A2B7}" destId="{3E0AAB67-E98E-4453-941D-46C7FF586F5C}" srcOrd="7" destOrd="0" presId="urn:microsoft.com/office/officeart/2005/8/layout/arrow2"/>
    <dgm:cxn modelId="{84B5EB33-9052-451E-83C9-2811633F5B04}" type="presParOf" srcId="{EC1475F8-6DD4-4FF2-B755-B4F956B4A2B7}" destId="{1F5D362B-0B12-41DD-A210-400163CDD3A0}" srcOrd="8" destOrd="0" presId="urn:microsoft.com/office/officeart/2005/8/layout/arrow2"/>
    <dgm:cxn modelId="{8223FEA5-4E54-43AF-B372-891FFB39C0BF}" type="presParOf" srcId="{EC1475F8-6DD4-4FF2-B755-B4F956B4A2B7}" destId="{6DC7BE49-4F3A-4A61-A61A-487DE87F4974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11/22/2010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5852160"/>
            <a:ext cx="2627784" cy="10058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pPr/>
              <a:t>11/22/2010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pPr/>
              <a:t>11/22/2010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3458725\Documents\personal\adcock\25-28 Strategy Presentations\27 colin\medicine_pills.jpg"/>
          <p:cNvPicPr>
            <a:picLocks noChangeAspect="1" noChangeArrowheads="1"/>
          </p:cNvPicPr>
          <p:nvPr userDrawn="1"/>
        </p:nvPicPr>
        <p:blipFill>
          <a:blip r:embed="rId2" cstate="print"/>
          <a:srcRect t="17292"/>
          <a:stretch>
            <a:fillRect/>
          </a:stretch>
        </p:blipFill>
        <p:spPr bwMode="auto">
          <a:xfrm>
            <a:off x="0" y="1341438"/>
            <a:ext cx="9144000" cy="50419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87338"/>
            <a:ext cx="6191919" cy="1412874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093296"/>
            <a:ext cx="9144000" cy="7647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pPr/>
              <a:t>11/22/2010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11/22/2010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pPr/>
              <a:t>11/22/2010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pPr/>
              <a:t>11/22/2010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pPr/>
              <a:t>11/22/2010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pPr/>
              <a:t>11/22/2010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11/22/2010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11/22/2010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11/22/2010</a:t>
            </a:fld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 sz="1600" b="1" dirty="0">
              <a:solidFill>
                <a:schemeClr val="tx2">
                  <a:shade val="90000"/>
                </a:schemeClr>
              </a:solidFill>
              <a:effectLst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9000">
                <a:schemeClr val="bg2"/>
              </a:gs>
              <a:gs pos="100000">
                <a:schemeClr val="bg2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ln>
                <a:noFill/>
              </a:ln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6093296"/>
            <a:ext cx="9144000" cy="7647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hyperlink" Target="http://search.dilbert.com/search?p=R&amp;srid=S3-5&amp;lbc=dilbert&amp;w=marketing&amp;url=http://dilbert.com/strips/comic/2010-10-01/&amp;rk=3&amp;uid=838717992&amp;sid=2&amp;ts=custom&amp;rsc=LhjAVHMW2w2Uf4SL&amp;method=and&amp;isort=date&amp;view=list&amp;filter=type:comic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http://search.dilbert.com/search?p=R&amp;srid=S3-5&amp;lbc=dilbert&amp;w=medicine&amp;url=http://dilbert.com/strips/comic/1991-04-12/&amp;rk=10&amp;uid=838717992&amp;sid=2&amp;ts=custom&amp;rsc=x6baRVaX38chrlKC&amp;method=and&amp;isort=date&amp;view=list&amp;filter=type:comic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hyperlink" Target="http://search.dilbert.com/search?p=R&amp;srid=S3-3&amp;lbc=dilbert&amp;w=medicine&amp;url=http://dilbert.com/strips/comic/2009-11-06/&amp;rk=2&amp;uid=838717992&amp;sid=2&amp;ts=custom&amp;rsc=vF:6uj9NjneY6mQT&amp;method=and&amp;isort=date&amp;view=list&amp;filter=type:comic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allpaper-s.org/21_~_Hear_No_Evil,_See_No_Evil,_Speak_No_Evil.ht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://search.dilbert.com/search?p=R&amp;srid=S3-6&amp;lbc=dilbert&amp;w=pharmaceuticals&amp;url=http://dilbert.com/strips/comic/2009-11-02/&amp;rk=3&amp;uid=838717992&amp;sid=2&amp;ts=custom&amp;rsc=lTbJ:TjHvok8M3Py&amp;method=and&amp;isort=date&amp;view=list&amp;filter=type:comic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ZA" smtClean="0"/>
              <a:t>SA Code of Practice for the Marketing of Health Products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ZA" smtClean="0"/>
              <a:t>November 2010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4112" y="6021288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900" b="1" dirty="0" smtClean="0">
                <a:solidFill>
                  <a:sysClr val="windowText" lastClr="000000"/>
                </a:solidFill>
              </a:rPr>
              <a:t>SA Code of Practice for the Marketing of Health Products</a:t>
            </a:r>
            <a:endParaRPr lang="en-ZA" sz="900" b="1" dirty="0">
              <a:solidFill>
                <a:sysClr val="windowText" lastClr="00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5"/>
            <a:ext cx="9144000" cy="5805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468313" y="287338"/>
            <a:ext cx="6191919" cy="1412874"/>
          </a:xfrm>
        </p:spPr>
        <p:txBody>
          <a:bodyPr/>
          <a:lstStyle/>
          <a:p>
            <a:pPr algn="l"/>
            <a:r>
              <a:rPr lang="en-ZA" dirty="0" smtClean="0"/>
              <a:t>The Journey...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mtClean="0"/>
              <a:t>A world first...</a:t>
            </a:r>
            <a:endParaRPr lang="en-ZA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-108520" y="1196752"/>
          <a:ext cx="8892480" cy="5111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mtClean="0"/>
              <a:t>Associations Involved...</a:t>
            </a:r>
            <a:endParaRPr lang="en-Z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532859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ZA" dirty="0" smtClean="0"/>
              <a:t>INNOVATIVE MEDICINES SA (IMSA)</a:t>
            </a:r>
          </a:p>
          <a:p>
            <a:pPr>
              <a:lnSpc>
                <a:spcPct val="120000"/>
              </a:lnSpc>
            </a:pPr>
            <a:r>
              <a:rPr lang="en-ZA" dirty="0" smtClean="0"/>
              <a:t>NATIONAL ASSOCIATION OF PHARMACEUTICAL MANUFACTURERS (NAPM)</a:t>
            </a:r>
            <a:r>
              <a:rPr lang="en-US" dirty="0" smtClean="0"/>
              <a:t> </a:t>
            </a:r>
            <a:endParaRPr lang="en-ZA" dirty="0" smtClean="0"/>
          </a:p>
          <a:p>
            <a:pPr>
              <a:lnSpc>
                <a:spcPct val="120000"/>
              </a:lnSpc>
            </a:pPr>
            <a:r>
              <a:rPr lang="en-ZA" dirty="0" smtClean="0"/>
              <a:t>PHARMACEUTICALS MADE IN SA (PHARMISA)</a:t>
            </a:r>
          </a:p>
          <a:p>
            <a:pPr>
              <a:lnSpc>
                <a:spcPct val="120000"/>
              </a:lnSpc>
            </a:pPr>
            <a:r>
              <a:rPr lang="en-ZA" dirty="0" smtClean="0"/>
              <a:t>PHARMACEUTICAL INDUSTRY ASSOCIATION OF SA (PIASA)</a:t>
            </a:r>
          </a:p>
          <a:p>
            <a:pPr>
              <a:lnSpc>
                <a:spcPct val="120000"/>
              </a:lnSpc>
            </a:pPr>
            <a:r>
              <a:rPr lang="en-ZA" dirty="0" smtClean="0"/>
              <a:t>SELF-MEDICATION MANUFACTURERS ASSOCIATION OF SA (SMASA)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THE SOUTH AFRICAN ANIMAL HEALTH ASSOCIATION (SAAHA)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SOUTH AFRICAN MEDICAL DEVICE INDUSTRY ASSOCIATION (SAMED) </a:t>
            </a:r>
            <a:endParaRPr lang="en-ZA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SOUTHERN AFRICAN LABORATORY DIAGNOSTICS ASSOCIATION (SALDA) </a:t>
            </a:r>
            <a:endParaRPr lang="en-ZA" dirty="0" smtClean="0"/>
          </a:p>
          <a:p>
            <a:pPr>
              <a:lnSpc>
                <a:spcPct val="120000"/>
              </a:lnSpc>
            </a:pPr>
            <a:r>
              <a:rPr lang="en-ZA" dirty="0" smtClean="0"/>
              <a:t>PHARMACEUTICAL WHOLESALERS AND DISTRIBUTORS</a:t>
            </a:r>
          </a:p>
          <a:p>
            <a:pPr>
              <a:lnSpc>
                <a:spcPct val="120000"/>
              </a:lnSpc>
            </a:pPr>
            <a:r>
              <a:rPr lang="en-ZA" dirty="0" smtClean="0"/>
              <a:t>PHARMACEUTICAL SOCIETY OF SOUTHERN AFRICA (PSSA)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ZA" dirty="0" smtClean="0"/>
              <a:t>The Parts...</a:t>
            </a:r>
            <a:endParaRPr lang="en-ZA" dirty="0"/>
          </a:p>
        </p:txBody>
      </p:sp>
      <p:sp>
        <p:nvSpPr>
          <p:cNvPr id="4" name="TextBox 3"/>
          <p:cNvSpPr txBox="1"/>
          <p:nvPr/>
        </p:nvSpPr>
        <p:spPr>
          <a:xfrm>
            <a:off x="424112" y="6019194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900" b="1" dirty="0" smtClean="0">
                <a:solidFill>
                  <a:sysClr val="windowText" lastClr="000000"/>
                </a:solidFill>
              </a:rPr>
              <a:t>SA Code of Practice for the Marketing of Health Products</a:t>
            </a:r>
            <a:endParaRPr lang="en-ZA" sz="900" b="1" dirty="0">
              <a:solidFill>
                <a:sysClr val="windowText" lastClr="0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5"/>
            <a:ext cx="9144000" cy="5805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mtClean="0"/>
              <a:t>The Parts to the Code...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2128"/>
            <a:ext cx="8229600" cy="4709160"/>
          </a:xfrm>
        </p:spPr>
        <p:txBody>
          <a:bodyPr/>
          <a:lstStyle/>
          <a:p>
            <a:r>
              <a:rPr lang="en-ZA" dirty="0" smtClean="0"/>
              <a:t>PART A – Marketing and promotion of health products to healthcare professionals (19 clauses)</a:t>
            </a:r>
          </a:p>
          <a:p>
            <a:r>
              <a:rPr lang="en-ZA" dirty="0" smtClean="0"/>
              <a:t>PART B – Marketing and promotion of health products directly to the consumer (18 clauses)</a:t>
            </a:r>
          </a:p>
          <a:p>
            <a:r>
              <a:rPr lang="en-ZA" dirty="0" smtClean="0"/>
              <a:t>PART C – Medical Devices (7 clauses)</a:t>
            </a:r>
          </a:p>
          <a:p>
            <a:r>
              <a:rPr lang="en-ZA" dirty="0" smtClean="0"/>
              <a:t>PART D – Provision for enforcement of the Code (12 clauses)</a:t>
            </a:r>
          </a:p>
          <a:p>
            <a:pPr lvl="2"/>
            <a:endParaRPr lang="en-ZA" dirty="0" smtClean="0"/>
          </a:p>
          <a:p>
            <a:endParaRPr lang="en-ZA" dirty="0"/>
          </a:p>
        </p:txBody>
      </p:sp>
      <p:sp>
        <p:nvSpPr>
          <p:cNvPr id="6" name="Rectangle 5"/>
          <p:cNvSpPr/>
          <p:nvPr/>
        </p:nvSpPr>
        <p:spPr>
          <a:xfrm>
            <a:off x="755576" y="5661248"/>
            <a:ext cx="7704856" cy="105273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000" b="1" dirty="0" smtClean="0">
                <a:solidFill>
                  <a:schemeClr val="bg1"/>
                </a:solidFill>
              </a:rPr>
              <a:t>The Code is further supported by Guidelines to the Interpretation of the Code and a Sanction &amp; Corrective Action Proposal</a:t>
            </a:r>
            <a:endParaRPr lang="en-ZA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ZA" dirty="0" smtClean="0"/>
              <a:t>So What?</a:t>
            </a:r>
            <a:endParaRPr lang="en-ZA" dirty="0"/>
          </a:p>
        </p:txBody>
      </p:sp>
      <p:sp>
        <p:nvSpPr>
          <p:cNvPr id="4" name="TextBox 3"/>
          <p:cNvSpPr txBox="1"/>
          <p:nvPr/>
        </p:nvSpPr>
        <p:spPr>
          <a:xfrm>
            <a:off x="424112" y="6019194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900" b="1" dirty="0" smtClean="0">
                <a:solidFill>
                  <a:sysClr val="windowText" lastClr="000000"/>
                </a:solidFill>
              </a:rPr>
              <a:t>SA Code of Practice for the Marketing of Health Products</a:t>
            </a:r>
            <a:endParaRPr lang="en-ZA" sz="900" b="1" dirty="0">
              <a:solidFill>
                <a:sysClr val="windowText" lastClr="00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5"/>
            <a:ext cx="9144000" cy="5805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mtClean="0"/>
              <a:t>Examples / Scenarios...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smtClean="0"/>
              <a:t>PART A – Marketing and promotion of health products to healthcare professionals</a:t>
            </a:r>
          </a:p>
          <a:p>
            <a:pPr lvl="2"/>
            <a:endParaRPr lang="en-ZA" smtClean="0"/>
          </a:p>
          <a:p>
            <a:endParaRPr lang="en-ZA" dirty="0"/>
          </a:p>
        </p:txBody>
      </p:sp>
      <p:pic>
        <p:nvPicPr>
          <p:cNvPr id="7" name="Picture 2" descr="October 01, 2010">
            <a:hlinkClick r:id="rId2" tooltip="October 01, 2010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10" y="3140968"/>
            <a:ext cx="9031752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mtClean="0"/>
              <a:t>Examples / Scenarios......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smtClean="0"/>
              <a:t>PART B – Marketing and promotion of health products directly to the consumer</a:t>
            </a:r>
          </a:p>
          <a:p>
            <a:endParaRPr lang="en-ZA" dirty="0"/>
          </a:p>
        </p:txBody>
      </p:sp>
      <p:pic>
        <p:nvPicPr>
          <p:cNvPr id="7" name="Picture 2" descr="April 12, 1991">
            <a:hlinkClick r:id="rId2" tooltip="April 12, 1991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919" y="3140968"/>
            <a:ext cx="8934865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mtClean="0"/>
              <a:t>Examples / Scenarios...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smtClean="0"/>
              <a:t>PART C – Medical Devices</a:t>
            </a:r>
          </a:p>
          <a:p>
            <a:endParaRPr lang="en-ZA" dirty="0"/>
          </a:p>
        </p:txBody>
      </p:sp>
      <p:pic>
        <p:nvPicPr>
          <p:cNvPr id="40962" name="Picture 2" descr="http://www.bioforum.org.il/Uploads/Courses/2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420888"/>
            <a:ext cx="5976664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mtClean="0"/>
              <a:t>Examples / Scenarios...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smtClean="0"/>
              <a:t>PART D – Provision for enforcement of the Code</a:t>
            </a:r>
          </a:p>
          <a:p>
            <a:pPr lvl="2"/>
            <a:endParaRPr lang="en-ZA" smtClean="0"/>
          </a:p>
          <a:p>
            <a:endParaRPr lang="en-ZA" dirty="0"/>
          </a:p>
        </p:txBody>
      </p:sp>
      <p:pic>
        <p:nvPicPr>
          <p:cNvPr id="39938" name="Picture 2" descr="http://www.co.madison.il.us/planning/images/CodeEnforcementVehicle_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600908"/>
            <a:ext cx="5328592" cy="3996444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707904" y="4876588"/>
            <a:ext cx="1512168" cy="19430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 Marketing</a:t>
            </a:r>
            <a:endParaRPr lang="en-Z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mtClean="0"/>
              <a:t>What we will cover today...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The Case for a Marketing Code of Practice</a:t>
            </a:r>
          </a:p>
          <a:p>
            <a:r>
              <a:rPr lang="en-ZA" dirty="0" smtClean="0"/>
              <a:t>The Marketing Code of Practice Journey</a:t>
            </a:r>
          </a:p>
          <a:p>
            <a:r>
              <a:rPr lang="en-ZA" dirty="0" smtClean="0"/>
              <a:t>The Parts to the Code</a:t>
            </a:r>
          </a:p>
          <a:p>
            <a:r>
              <a:rPr lang="en-ZA" dirty="0" smtClean="0"/>
              <a:t>So What?</a:t>
            </a:r>
          </a:p>
          <a:p>
            <a:pPr lvl="1"/>
            <a:r>
              <a:rPr lang="en-ZA" dirty="0" smtClean="0"/>
              <a:t>Examples &amp; Scenarios</a:t>
            </a:r>
          </a:p>
          <a:p>
            <a:r>
              <a:rPr lang="en-ZA" dirty="0" smtClean="0"/>
              <a:t>Current Challenges</a:t>
            </a:r>
          </a:p>
          <a:p>
            <a:r>
              <a:rPr lang="en-ZA" dirty="0" smtClean="0"/>
              <a:t>Next Steps</a:t>
            </a:r>
          </a:p>
          <a:p>
            <a:pPr lvl="2"/>
            <a:endParaRPr lang="en-ZA" dirty="0" smtClean="0"/>
          </a:p>
          <a:p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Enforcement Structures</a:t>
            </a:r>
            <a:endParaRPr lang="en-ZA" dirty="0"/>
          </a:p>
        </p:txBody>
      </p:sp>
      <p:pic>
        <p:nvPicPr>
          <p:cNvPr id="5" name="Picture 4" descr="Enforcement structures v1 03-09-10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0" y="1988840"/>
            <a:ext cx="8640959" cy="3672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mtClean="0"/>
              <a:t>Lodging a complaint...</a:t>
            </a:r>
            <a:endParaRPr lang="en-ZA" dirty="0"/>
          </a:p>
        </p:txBody>
      </p:sp>
      <p:pic>
        <p:nvPicPr>
          <p:cNvPr id="7" name="Content Placeholder 6" descr="complaints process v6 21-09-10.gif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268760"/>
            <a:ext cx="7992888" cy="54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Appeal process...</a:t>
            </a:r>
            <a:endParaRPr lang="en-ZA" dirty="0"/>
          </a:p>
        </p:txBody>
      </p:sp>
      <p:pic>
        <p:nvPicPr>
          <p:cNvPr id="5" name="Picture 4" descr="appeal process v4 21-09-10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544" y="1340768"/>
            <a:ext cx="8352927" cy="5184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Expedited process...</a:t>
            </a:r>
            <a:endParaRPr lang="en-ZA" dirty="0"/>
          </a:p>
        </p:txBody>
      </p:sp>
      <p:pic>
        <p:nvPicPr>
          <p:cNvPr id="5" name="Picture 4" descr="expedited process v1 13-09-10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5537" y="1340768"/>
            <a:ext cx="8496943" cy="5256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mtClean="0"/>
              <a:t>Proposed sanctions...</a:t>
            </a:r>
            <a:endParaRPr lang="en-ZA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251520" y="1268760"/>
          <a:ext cx="8568951" cy="5256583"/>
        </p:xfrm>
        <a:graphic>
          <a:graphicData uri="http://schemas.openxmlformats.org/drawingml/2006/table">
            <a:tbl>
              <a:tblPr/>
              <a:tblGrid>
                <a:gridCol w="1428158"/>
                <a:gridCol w="2321927"/>
                <a:gridCol w="3254069"/>
                <a:gridCol w="764617"/>
                <a:gridCol w="800180"/>
              </a:tblGrid>
              <a:tr h="4043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Breach Classification</a:t>
                      </a:r>
                      <a:endParaRPr lang="en-ZA" sz="20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Expanded definition</a:t>
                      </a:r>
                      <a:endParaRPr lang="en-ZA" sz="20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Corrective Action/Public Disclosure</a:t>
                      </a:r>
                      <a:endParaRPr lang="en-ZA" sz="20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Fine</a:t>
                      </a:r>
                      <a:endParaRPr lang="en-ZA" sz="20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Timelines</a:t>
                      </a:r>
                      <a:endParaRPr lang="en-ZA" sz="20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30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Minor</a:t>
                      </a:r>
                      <a:endParaRPr lang="en-ZA" sz="20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No safety implications for patients’ well being</a:t>
                      </a:r>
                      <a:endParaRPr lang="en-ZA" sz="20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No effect on how healthcare professionals will use product</a:t>
                      </a:r>
                      <a:endParaRPr lang="en-ZA" sz="20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Immediate withdrawal of material/activity from market</a:t>
                      </a:r>
                      <a:endParaRPr lang="en-ZA" sz="20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Company to Issue a corrective statement, as determined by MCA, including target audience</a:t>
                      </a:r>
                      <a:endParaRPr lang="en-ZA" sz="20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Written reprimand to company by MCA</a:t>
                      </a:r>
                      <a:endParaRPr lang="en-ZA" sz="20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Notify HCP of breach, if relevant</a:t>
                      </a:r>
                      <a:endParaRPr lang="en-ZA" sz="20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R6K-R100K</a:t>
                      </a:r>
                      <a:endParaRPr lang="en-ZA" sz="28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30 days</a:t>
                      </a:r>
                      <a:endParaRPr lang="en-ZA" sz="20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4D0"/>
                    </a:solidFill>
                  </a:tcPr>
                </a:tc>
              </a:tr>
              <a:tr h="16174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Moderate</a:t>
                      </a:r>
                      <a:endParaRPr lang="en-ZA" sz="20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No safety implications to patients’ wellbeing</a:t>
                      </a:r>
                      <a:endParaRPr lang="en-ZA" sz="20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May have effect on how healthcare professionals will use product</a:t>
                      </a:r>
                      <a:endParaRPr lang="en-ZA" sz="20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Immediate withdrawal of material/activity from market</a:t>
                      </a:r>
                      <a:endParaRPr lang="en-ZA" sz="20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Company to Issue a corrective statement, as determined by MCA, including target audience</a:t>
                      </a:r>
                      <a:endParaRPr lang="en-ZA" sz="20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Written reprimand to company by MCA</a:t>
                      </a:r>
                      <a:endParaRPr lang="en-ZA" sz="20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Notify HCP of breach, if relevant</a:t>
                      </a:r>
                      <a:endParaRPr lang="en-ZA" sz="20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Publication of corrective advertisement, as determined by MCA, including target audience</a:t>
                      </a:r>
                      <a:endParaRPr lang="en-ZA" sz="20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R100K-R200K</a:t>
                      </a:r>
                      <a:endParaRPr lang="en-ZA" sz="28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30 days</a:t>
                      </a:r>
                      <a:endParaRPr lang="en-ZA" sz="20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17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Serious/Severe</a:t>
                      </a:r>
                      <a:endParaRPr lang="en-ZA" sz="20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Will have safety implications to patients’ wellbeing</a:t>
                      </a:r>
                      <a:endParaRPr lang="en-ZA" sz="20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Will have effect on how healthcare professionals will use product</a:t>
                      </a:r>
                      <a:endParaRPr lang="en-ZA" sz="20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Commercial impact on relevant market</a:t>
                      </a:r>
                      <a:endParaRPr lang="en-ZA" sz="20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Activities that bring disrepute to industry or reduce confidence in the industry</a:t>
                      </a:r>
                      <a:endParaRPr lang="en-ZA" sz="20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Immediate withdrawal of material/activity from market</a:t>
                      </a:r>
                      <a:endParaRPr lang="en-ZA" sz="20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Written reprimand to company by MCA</a:t>
                      </a:r>
                      <a:endParaRPr lang="en-ZA" sz="20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Publication of corrective advertisement, as determined by MCA, including target audience</a:t>
                      </a:r>
                      <a:endParaRPr lang="en-ZA" sz="20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Issue a corrective letter to healthcare professionals/public, as determined by MCA</a:t>
                      </a:r>
                      <a:endParaRPr lang="en-ZA" sz="20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R200K</a:t>
                      </a:r>
                      <a:r>
                        <a:rPr lang="en-GB" sz="11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– 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R300K</a:t>
                      </a:r>
                      <a:endParaRPr lang="en-ZA" sz="28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30 days</a:t>
                      </a:r>
                      <a:endParaRPr lang="en-ZA" sz="20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Proposed sanctions...</a:t>
            </a:r>
            <a:endParaRPr lang="en-ZA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95535" y="1412776"/>
          <a:ext cx="8424938" cy="5400599"/>
        </p:xfrm>
        <a:graphic>
          <a:graphicData uri="http://schemas.openxmlformats.org/drawingml/2006/table">
            <a:tbl>
              <a:tblPr/>
              <a:tblGrid>
                <a:gridCol w="1404156"/>
                <a:gridCol w="2316030"/>
                <a:gridCol w="2901248"/>
                <a:gridCol w="1016771"/>
                <a:gridCol w="786733"/>
              </a:tblGrid>
              <a:tr h="4320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Breach Classification</a:t>
                      </a:r>
                      <a:endParaRPr lang="en-ZA" sz="20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Expanded definition</a:t>
                      </a:r>
                      <a:endParaRPr lang="en-ZA" sz="20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Corrective Action/Public Disclosure</a:t>
                      </a:r>
                      <a:endParaRPr lang="en-ZA" sz="20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Fine</a:t>
                      </a:r>
                      <a:endParaRPr lang="en-ZA" sz="20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Timelines</a:t>
                      </a:r>
                      <a:endParaRPr lang="en-ZA" sz="20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92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Fines not paid</a:t>
                      </a:r>
                      <a:endParaRPr lang="en-ZA" sz="20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When a monetary fine is not paid within the required time period from receipt of the decisions and the reasons for the decisions of the MCA</a:t>
                      </a:r>
                      <a:endParaRPr lang="en-ZA" sz="20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Further fine of R50K</a:t>
                      </a:r>
                      <a:endParaRPr lang="en-ZA" sz="28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60 days</a:t>
                      </a:r>
                      <a:endParaRPr lang="en-ZA" sz="20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92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Corrective Action not implemented</a:t>
                      </a:r>
                      <a:endParaRPr lang="en-ZA" sz="20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Where corrective action has not been </a:t>
                      </a:r>
                      <a:r>
                        <a:rPr lang="en-GB" sz="1200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actioned</a:t>
                      </a:r>
                      <a:r>
                        <a:rPr lang="en-GB" sz="12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within required timelines</a:t>
                      </a:r>
                      <a:endParaRPr lang="en-ZA" sz="20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Any other sanction including orders as to cost and fees</a:t>
                      </a:r>
                      <a:endParaRPr lang="en-ZA" sz="20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The matter will be raised by MCA with the subject company and may be taken to MCA for consideration</a:t>
                      </a:r>
                      <a:endParaRPr lang="en-ZA" sz="12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Further fine of R100K</a:t>
                      </a:r>
                      <a:endParaRPr lang="en-ZA" sz="28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60 days</a:t>
                      </a:r>
                      <a:endParaRPr lang="en-ZA" sz="20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4D0"/>
                    </a:solidFill>
                  </a:tcPr>
                </a:tc>
              </a:tr>
              <a:tr h="27101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Repeated Breaches</a:t>
                      </a:r>
                      <a:endParaRPr lang="en-ZA" sz="20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&gt;3 infringements in 1 year</a:t>
                      </a:r>
                      <a:endParaRPr lang="en-ZA" sz="20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When a company repeats any breach, as classified by MCA, in the promotion/activity of </a:t>
                      </a:r>
                      <a:r>
                        <a:rPr lang="en-GB" sz="1200" b="1" i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any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of the company’s products/activity</a:t>
                      </a:r>
                      <a:endParaRPr lang="en-ZA" sz="20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The MCA may publish the decision in a newspaper with national circulation along with the name of the offending company. </a:t>
                      </a:r>
                      <a:endParaRPr lang="en-ZA" sz="20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Publication of the infraction on MCA website</a:t>
                      </a:r>
                      <a:endParaRPr lang="en-ZA" sz="20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All postings will remain on website for 12 months. </a:t>
                      </a:r>
                      <a:endParaRPr lang="en-ZA" sz="20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Inform the MCC of infringement and recommend cancellation of registration of product</a:t>
                      </a:r>
                      <a:endParaRPr lang="en-ZA" sz="20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First:R10K + original fine; Second: R15K + original fine; Third: R25K + original fine R200K max</a:t>
                      </a:r>
                      <a:endParaRPr lang="en-ZA" sz="20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MCC can cancel product registration</a:t>
                      </a:r>
                      <a:endParaRPr lang="en-ZA" sz="20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60 days</a:t>
                      </a:r>
                      <a:endParaRPr lang="en-ZA" sz="20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mtClean="0"/>
              <a:t>Proposed sanctions...</a:t>
            </a:r>
            <a:endParaRPr lang="en-ZA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72006" y="1484784"/>
          <a:ext cx="8964491" cy="4835919"/>
        </p:xfrm>
        <a:graphic>
          <a:graphicData uri="http://schemas.openxmlformats.org/drawingml/2006/table">
            <a:tbl>
              <a:tblPr/>
              <a:tblGrid>
                <a:gridCol w="1494082"/>
                <a:gridCol w="2464353"/>
                <a:gridCol w="3087051"/>
                <a:gridCol w="1126916"/>
                <a:gridCol w="792089"/>
              </a:tblGrid>
              <a:tr h="38050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Breach Classification</a:t>
                      </a:r>
                      <a:endParaRPr lang="en-ZA" sz="20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Expanded definition</a:t>
                      </a:r>
                      <a:endParaRPr lang="en-ZA" sz="20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Corrective Action/Public Disclosure</a:t>
                      </a:r>
                      <a:endParaRPr lang="en-ZA" sz="20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Fine</a:t>
                      </a:r>
                      <a:endParaRPr lang="en-ZA" sz="20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Timelines</a:t>
                      </a:r>
                      <a:endParaRPr lang="en-ZA" sz="20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91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Multiple breaches</a:t>
                      </a:r>
                      <a:endParaRPr lang="en-ZA" sz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Where the MCA, through monitoring, finds a number of breaches of the Code by a company:</a:t>
                      </a:r>
                      <a:endParaRPr lang="en-ZA" sz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MCA will usually consider the aggregate of the breaches to determine whether a sanction should be imposed</a:t>
                      </a:r>
                      <a:endParaRPr lang="en-ZA" sz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The MCA may publish the decision in a newspaper with national circulation along with the name of the offending company. </a:t>
                      </a:r>
                      <a:endParaRPr lang="en-ZA" sz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Publication of the infraction on MCA website</a:t>
                      </a:r>
                      <a:endParaRPr lang="en-ZA" sz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Inform the MCC of infringement and recommend cancellation of registration of product/s involved MCA may impose a sanction in respect of each breach of the Code, but may choose to impose an additional financial sanction</a:t>
                      </a:r>
                      <a:endParaRPr lang="en-ZA" sz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MCC can cancel product registration</a:t>
                      </a:r>
                      <a:endParaRPr lang="en-ZA" sz="16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60 days</a:t>
                      </a:r>
                      <a:endParaRPr lang="en-ZA" sz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07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Invalid / unjustified / vexatious complaints</a:t>
                      </a:r>
                      <a:endParaRPr lang="en-ZA" sz="12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Does not comply with requirement of complaint as defined in Code</a:t>
                      </a:r>
                      <a:endParaRPr lang="en-ZA" sz="12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MCA informs complainant in writing</a:t>
                      </a:r>
                      <a:endParaRPr lang="en-ZA" sz="12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R10K</a:t>
                      </a:r>
                      <a:endParaRPr lang="en-ZA" sz="16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60 days</a:t>
                      </a:r>
                      <a:endParaRPr lang="en-ZA" sz="12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4D0"/>
                    </a:solidFill>
                  </a:tcPr>
                </a:tc>
              </a:tr>
              <a:tr h="12355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Bringing the Code into disrepute</a:t>
                      </a:r>
                      <a:endParaRPr lang="en-ZA" sz="12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When a company brings the Code into disrepute or misrepresents the Code</a:t>
                      </a:r>
                      <a:endParaRPr lang="en-ZA" sz="12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The MCA may publish the decision in a newspaper with national circulation along with the name of the offending company.</a:t>
                      </a:r>
                      <a:endParaRPr lang="en-ZA" sz="12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Publication of infraction on MCA website</a:t>
                      </a:r>
                      <a:endParaRPr lang="en-ZA" sz="12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R200K max</a:t>
                      </a:r>
                      <a:endParaRPr lang="en-ZA" sz="16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60 days</a:t>
                      </a:r>
                      <a:endParaRPr lang="en-ZA" sz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ZA" dirty="0" smtClean="0"/>
              <a:t>Current Challenges...</a:t>
            </a:r>
            <a:endParaRPr lang="en-ZA" dirty="0"/>
          </a:p>
        </p:txBody>
      </p:sp>
      <p:sp>
        <p:nvSpPr>
          <p:cNvPr id="4" name="TextBox 3"/>
          <p:cNvSpPr txBox="1"/>
          <p:nvPr/>
        </p:nvSpPr>
        <p:spPr>
          <a:xfrm>
            <a:off x="424112" y="6019194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900" b="1" dirty="0" smtClean="0">
                <a:solidFill>
                  <a:sysClr val="windowText" lastClr="000000"/>
                </a:solidFill>
              </a:rPr>
              <a:t>SA Code of Practice for the Marketing of Health Products</a:t>
            </a:r>
            <a:endParaRPr lang="en-ZA" sz="900" b="1" dirty="0">
              <a:solidFill>
                <a:sysClr val="windowText" lastClr="00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5"/>
            <a:ext cx="9144000" cy="5805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mtClean="0"/>
              <a:t>What should come first...</a:t>
            </a:r>
            <a:endParaRPr lang="en-ZA" dirty="0"/>
          </a:p>
        </p:txBody>
      </p:sp>
      <p:pic>
        <p:nvPicPr>
          <p:cNvPr id="36868" name="Picture 4" descr="http://1.bp.blogspot.com/_x2v8mGIUtxM/SWtqq8EE84I/AAAAAAAAAHQ/4jbdSv6SCME/s320/Chicken_or_Eg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402902"/>
            <a:ext cx="4387238" cy="4978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mtClean="0"/>
              <a:t>Much to unravel...</a:t>
            </a:r>
            <a:endParaRPr lang="en-ZA" dirty="0"/>
          </a:p>
        </p:txBody>
      </p:sp>
      <p:pic>
        <p:nvPicPr>
          <p:cNvPr id="7" name="Picture 2" descr="November 06, 2009">
            <a:hlinkClick r:id="rId2" tooltip="November 06, 2009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76" y="1916832"/>
            <a:ext cx="9031752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ZA" dirty="0" smtClean="0"/>
              <a:t>The Case...</a:t>
            </a:r>
            <a:endParaRPr lang="en-ZA" dirty="0"/>
          </a:p>
        </p:txBody>
      </p:sp>
      <p:sp>
        <p:nvSpPr>
          <p:cNvPr id="4" name="TextBox 3"/>
          <p:cNvSpPr txBox="1"/>
          <p:nvPr/>
        </p:nvSpPr>
        <p:spPr>
          <a:xfrm>
            <a:off x="424112" y="6019194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900" b="1" dirty="0" smtClean="0">
                <a:solidFill>
                  <a:sysClr val="windowText" lastClr="000000"/>
                </a:solidFill>
              </a:rPr>
              <a:t>SA Code of Practice for the Marketing of Health Products</a:t>
            </a:r>
            <a:endParaRPr lang="en-ZA" sz="900" b="1" dirty="0">
              <a:solidFill>
                <a:sysClr val="windowText" lastClr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5"/>
            <a:ext cx="9144000" cy="5805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mtClean="0"/>
              <a:t>C...P...A...</a:t>
            </a:r>
            <a:endParaRPr lang="en-ZA" dirty="0"/>
          </a:p>
        </p:txBody>
      </p:sp>
      <p:sp>
        <p:nvSpPr>
          <p:cNvPr id="5" name="TextBox 4"/>
          <p:cNvSpPr txBox="1"/>
          <p:nvPr/>
        </p:nvSpPr>
        <p:spPr>
          <a:xfrm>
            <a:off x="424112" y="6019194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900" b="1" dirty="0" smtClean="0">
                <a:solidFill>
                  <a:sysClr val="windowText" lastClr="000000"/>
                </a:solidFill>
              </a:rPr>
              <a:t>SA Code of Practice for the Marketing of Health Products</a:t>
            </a:r>
            <a:endParaRPr lang="en-ZA" sz="900" b="1" dirty="0">
              <a:solidFill>
                <a:sysClr val="windowText" lastClr="000000"/>
              </a:solidFill>
            </a:endParaRPr>
          </a:p>
        </p:txBody>
      </p:sp>
      <p:pic>
        <p:nvPicPr>
          <p:cNvPr id="44034" name="Picture 2" descr="http://www.wfdsa.org/cepi/ConsumerModule/m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5539" y="1412776"/>
            <a:ext cx="4400717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ZA" dirty="0" smtClean="0"/>
              <a:t>Next Steps...</a:t>
            </a:r>
            <a:endParaRPr lang="en-ZA" dirty="0"/>
          </a:p>
        </p:txBody>
      </p:sp>
      <p:sp>
        <p:nvSpPr>
          <p:cNvPr id="4" name="TextBox 3"/>
          <p:cNvSpPr txBox="1"/>
          <p:nvPr/>
        </p:nvSpPr>
        <p:spPr>
          <a:xfrm>
            <a:off x="424112" y="6019194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900" b="1" dirty="0" smtClean="0">
                <a:solidFill>
                  <a:sysClr val="windowText" lastClr="000000"/>
                </a:solidFill>
              </a:rPr>
              <a:t>SA Code of Practice for the Marketing of Health Products</a:t>
            </a:r>
            <a:endParaRPr lang="en-ZA" sz="900" b="1" dirty="0">
              <a:solidFill>
                <a:sysClr val="windowText" lastClr="00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5"/>
            <a:ext cx="9144000" cy="5805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mtClean="0"/>
              <a:t>Next steps...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smtClean="0"/>
              <a:t>Finalise signatories to the Memorandum of Understanding to establish the Marketing Code Authority</a:t>
            </a:r>
          </a:p>
          <a:p>
            <a:r>
              <a:rPr lang="en-ZA" smtClean="0"/>
              <a:t>Appoint an Executive Officer</a:t>
            </a:r>
          </a:p>
          <a:p>
            <a:r>
              <a:rPr lang="en-ZA" smtClean="0"/>
              <a:t>Finalise Marketing Code Launch Plan</a:t>
            </a:r>
          </a:p>
          <a:p>
            <a:r>
              <a:rPr lang="en-ZA" smtClean="0"/>
              <a:t>Launch the SA Code of Practice for the Marketing of Health Products</a:t>
            </a:r>
          </a:p>
          <a:p>
            <a:pPr lvl="2"/>
            <a:r>
              <a:rPr lang="en-ZA" smtClean="0"/>
              <a:t>Fully-developed training programme</a:t>
            </a:r>
          </a:p>
          <a:p>
            <a:pPr lvl="2"/>
            <a:r>
              <a:rPr lang="en-ZA" smtClean="0"/>
              <a:t>Public Relations Campaign</a:t>
            </a:r>
          </a:p>
          <a:p>
            <a:endParaRPr lang="en-ZA" dirty="0"/>
          </a:p>
        </p:txBody>
      </p:sp>
      <p:sp>
        <p:nvSpPr>
          <p:cNvPr id="5" name="TextBox 4"/>
          <p:cNvSpPr txBox="1"/>
          <p:nvPr/>
        </p:nvSpPr>
        <p:spPr>
          <a:xfrm>
            <a:off x="424112" y="6019194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900" b="1" dirty="0" smtClean="0">
                <a:solidFill>
                  <a:sysClr val="windowText" lastClr="000000"/>
                </a:solidFill>
              </a:rPr>
              <a:t>SA Code of Practice for the Marketing of Health Products</a:t>
            </a:r>
            <a:endParaRPr lang="en-ZA" sz="900" b="1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mtClean="0"/>
              <a:t>On a final note...</a:t>
            </a:r>
            <a:endParaRPr lang="en-ZA" dirty="0"/>
          </a:p>
        </p:txBody>
      </p:sp>
      <p:sp>
        <p:nvSpPr>
          <p:cNvPr id="5" name="TextBox 4"/>
          <p:cNvSpPr txBox="1"/>
          <p:nvPr/>
        </p:nvSpPr>
        <p:spPr>
          <a:xfrm>
            <a:off x="424112" y="6019194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900" b="1" dirty="0" smtClean="0">
                <a:solidFill>
                  <a:sysClr val="windowText" lastClr="000000"/>
                </a:solidFill>
              </a:rPr>
              <a:t>SA Code of Practice for the Marketing of Health Products</a:t>
            </a:r>
            <a:endParaRPr lang="en-ZA" sz="900" b="1" dirty="0">
              <a:solidFill>
                <a:sysClr val="windowText" lastClr="000000"/>
              </a:solidFill>
            </a:endParaRPr>
          </a:p>
        </p:txBody>
      </p:sp>
      <p:pic>
        <p:nvPicPr>
          <p:cNvPr id="7" name="Picture 6" descr="http://www.applesassy.com/wp-content/uploads/2009/01/monkeys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353729"/>
            <a:ext cx="4752528" cy="52436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 Desktop Wallpaper-s &gt; Miscellaneous &gt; Hear No Evil, See No Evil, Speak No Evil">
            <a:hlinkClick r:id="rId2" tooltip="Hear No Evil, See No Evil, Speak No Evil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71051" y="620688"/>
            <a:ext cx="7589381" cy="56920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cartoonstock.com/lowres/jmi0030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80725"/>
            <a:ext cx="5040560" cy="6072964"/>
          </a:xfrm>
        </p:spPr>
      </p:pic>
      <p:sp>
        <p:nvSpPr>
          <p:cNvPr id="8" name="Rectangle 7"/>
          <p:cNvSpPr/>
          <p:nvPr/>
        </p:nvSpPr>
        <p:spPr>
          <a:xfrm>
            <a:off x="1907704" y="44624"/>
            <a:ext cx="5184576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7" descr="31drug_60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908720"/>
            <a:ext cx="8043758" cy="51498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November 02, 2009">
            <a:hlinkClick r:id="rId2" tooltip="November 02, 2009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1052736"/>
            <a:ext cx="8651966" cy="48965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ZA" dirty="0" smtClean="0"/>
              <a:t>The Real Case...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ZA" smtClean="0"/>
              <a:t>Ethical promotion of health products</a:t>
            </a:r>
          </a:p>
          <a:p>
            <a:pPr lvl="1"/>
            <a:r>
              <a:rPr lang="en-ZA" smtClean="0"/>
              <a:t>To ensure that health care professionals and the public have access to the information they need</a:t>
            </a:r>
          </a:p>
          <a:p>
            <a:pPr lvl="1"/>
            <a:r>
              <a:rPr lang="en-ZA" smtClean="0"/>
              <a:t>That patients have access to the health products they need</a:t>
            </a:r>
          </a:p>
          <a:p>
            <a:pPr lvl="1"/>
            <a:r>
              <a:rPr lang="en-ZA" smtClean="0"/>
              <a:t>That health products are prescribed and used in a manner that provides the maximum healthcare benefit to patients</a:t>
            </a:r>
          </a:p>
          <a:p>
            <a:pPr lvl="1"/>
            <a:endParaRPr lang="en-ZA" smtClean="0"/>
          </a:p>
          <a:p>
            <a:r>
              <a:rPr lang="en-ZA" smtClean="0"/>
              <a:t>Promotional activities that comply with applicable legal, regulatory and professional requirements</a:t>
            </a:r>
          </a:p>
          <a:p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mtClean="0"/>
              <a:t>The Real Case...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ZA" smtClean="0"/>
              <a:t>To enhance the rational use of health products and fair competition in the marketing thereof</a:t>
            </a:r>
          </a:p>
          <a:p>
            <a:endParaRPr lang="en-ZA" smtClean="0"/>
          </a:p>
          <a:p>
            <a:r>
              <a:rPr lang="en-ZA" smtClean="0"/>
              <a:t>To establish a clear understanding of the appropriate use of health products</a:t>
            </a:r>
          </a:p>
          <a:p>
            <a:endParaRPr lang="en-ZA" smtClean="0"/>
          </a:p>
          <a:p>
            <a:r>
              <a:rPr lang="en-ZA" smtClean="0"/>
              <a:t>Accurate information about health products is integral to providing quality healthcare services to patients</a:t>
            </a:r>
          </a:p>
          <a:p>
            <a:endParaRPr lang="en-ZA" smtClean="0"/>
          </a:p>
          <a:p>
            <a:r>
              <a:rPr lang="en-ZA" smtClean="0"/>
              <a:t>Preserve the independence of the decisions taken by healthcare professionals</a:t>
            </a:r>
          </a:p>
          <a:p>
            <a:endParaRPr lang="en-ZA" smtClean="0"/>
          </a:p>
          <a:p>
            <a:endParaRPr lang="en-ZA" smtClean="0"/>
          </a:p>
          <a:p>
            <a:endParaRPr lang="en-ZA" smtClean="0"/>
          </a:p>
          <a:p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1687</TotalTime>
  <Words>1150</Words>
  <Application>Microsoft Office PowerPoint</Application>
  <PresentationFormat>On-screen Show (4:3)</PresentationFormat>
  <Paragraphs>176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Apex</vt:lpstr>
      <vt:lpstr>SA Code of Practice for the Marketing of Health Products</vt:lpstr>
      <vt:lpstr>What we will cover today...</vt:lpstr>
      <vt:lpstr>The Case...</vt:lpstr>
      <vt:lpstr>PowerPoint Presentation</vt:lpstr>
      <vt:lpstr>PowerPoint Presentation</vt:lpstr>
      <vt:lpstr>PowerPoint Presentation</vt:lpstr>
      <vt:lpstr>PowerPoint Presentation</vt:lpstr>
      <vt:lpstr>The Real Case...</vt:lpstr>
      <vt:lpstr>The Real Case...</vt:lpstr>
      <vt:lpstr>The Journey...</vt:lpstr>
      <vt:lpstr>A world first...</vt:lpstr>
      <vt:lpstr>Associations Involved...</vt:lpstr>
      <vt:lpstr>The Parts...</vt:lpstr>
      <vt:lpstr>The Parts to the Code...</vt:lpstr>
      <vt:lpstr>So What?</vt:lpstr>
      <vt:lpstr>Examples / Scenarios...</vt:lpstr>
      <vt:lpstr>Examples / Scenarios......</vt:lpstr>
      <vt:lpstr>Examples / Scenarios...</vt:lpstr>
      <vt:lpstr>Examples / Scenarios...</vt:lpstr>
      <vt:lpstr>Enforcement Structures</vt:lpstr>
      <vt:lpstr>Lodging a complaint...</vt:lpstr>
      <vt:lpstr>Appeal process...</vt:lpstr>
      <vt:lpstr>Expedited process...</vt:lpstr>
      <vt:lpstr>Proposed sanctions...</vt:lpstr>
      <vt:lpstr>Proposed sanctions...</vt:lpstr>
      <vt:lpstr>Proposed sanctions...</vt:lpstr>
      <vt:lpstr>Current Challenges...</vt:lpstr>
      <vt:lpstr>What should come first...</vt:lpstr>
      <vt:lpstr>Much to unravel...</vt:lpstr>
      <vt:lpstr>C...P...A...</vt:lpstr>
      <vt:lpstr>Next Steps...</vt:lpstr>
      <vt:lpstr>Next steps...</vt:lpstr>
      <vt:lpstr>On a final note...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f3458725</dc:creator>
  <cp:lastModifiedBy>M</cp:lastModifiedBy>
  <cp:revision>88</cp:revision>
  <dcterms:created xsi:type="dcterms:W3CDTF">2010-08-20T10:11:23Z</dcterms:created>
  <dcterms:modified xsi:type="dcterms:W3CDTF">2010-11-22T12:46:53Z</dcterms:modified>
</cp:coreProperties>
</file>