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Override1.xml" ContentType="application/vnd.openxmlformats-officedocument.themeOverride+xml"/>
  <Override PartName="/ppt/tags/tag10.xml" ContentType="application/vnd.openxmlformats-officedocument.presentationml.tags+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8" r:id="rId3"/>
    <p:sldId id="257" r:id="rId4"/>
    <p:sldId id="277" r:id="rId5"/>
    <p:sldId id="269" r:id="rId6"/>
    <p:sldId id="271" r:id="rId7"/>
    <p:sldId id="272" r:id="rId8"/>
    <p:sldId id="273" r:id="rId9"/>
    <p:sldId id="264" r:id="rId10"/>
    <p:sldId id="274" r:id="rId11"/>
    <p:sldId id="278" r:id="rId12"/>
    <p:sldId id="280" r:id="rId13"/>
    <p:sldId id="260" r:id="rId14"/>
    <p:sldId id="281" r:id="rId15"/>
    <p:sldId id="282" r:id="rId16"/>
    <p:sldId id="285" r:id="rId17"/>
    <p:sldId id="286" r:id="rId18"/>
    <p:sldId id="287" r:id="rId19"/>
    <p:sldId id="288" r:id="rId20"/>
    <p:sldId id="289" r:id="rId21"/>
    <p:sldId id="290" r:id="rId22"/>
    <p:sldId id="291" r:id="rId23"/>
    <p:sldId id="292" r:id="rId24"/>
    <p:sldId id="293" r:id="rId25"/>
    <p:sldId id="276" r:id="rId26"/>
    <p:sldId id="294" r:id="rId27"/>
    <p:sldId id="295" r:id="rId28"/>
    <p:sldId id="296" r:id="rId29"/>
    <p:sldId id="259" r:id="rId30"/>
  </p:sldIdLst>
  <p:sldSz cx="9144000" cy="6858000" type="screen4x3"/>
  <p:notesSz cx="6669088" cy="9928225"/>
  <p:custDataLst>
    <p:tags r:id="rId32"/>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76C9E0"/>
    <a:srgbClr val="00457D"/>
    <a:srgbClr val="E5AF51"/>
    <a:srgbClr val="8A1E20"/>
    <a:srgbClr val="8878B2"/>
    <a:srgbClr val="4B2582"/>
    <a:srgbClr val="B8B9BB"/>
    <a:srgbClr val="7574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9A88C3C-7B40-49C6-9093-FDA8E96A3892}">
  <a:tblStyle styleId="{B9A88C3C-7B40-49C6-9093-FDA8E96A3892}" styleName="Nycomed - Banded Rows">
    <a:wholeTbl>
      <a:tcTxStyle>
        <a:fontRef idx="minor">
          <a:prstClr val="black"/>
        </a:fontRef>
        <a:schemeClr val="lt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rgbClr val="B8B9BB"/>
          </a:solidFill>
        </a:fill>
      </a:tcStyle>
    </a:wholeTbl>
    <a:band1H>
      <a:tcStyle>
        <a:tcBdr/>
        <a:fill>
          <a:solidFill>
            <a:srgbClr val="757477"/>
          </a:solidFill>
        </a:fill>
      </a:tcStyle>
    </a:band1H>
    <a:band2H>
      <a:tcStyle>
        <a:tcBdr/>
      </a:tcStyle>
    </a:band2H>
    <a:firstRow>
      <a:tcTxStyle>
        <a:fontRef idx="minor">
          <a:prstClr val="black"/>
        </a:fontRef>
        <a:schemeClr val="lt1"/>
      </a:tcTxStyle>
      <a:tcStyle>
        <a:tcBdr/>
        <a:fill>
          <a:solidFill>
            <a:schemeClr val="accent1"/>
          </a:solidFill>
        </a:fill>
      </a:tcStyle>
    </a:firstRow>
  </a:tblStyle>
  <a:tblStyle styleId="{4F519B70-E48A-4305-92A9-A648F26EC418}" styleName="Nycomed - Grey Styl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rgbClr val="B8B9BB"/>
          </a:solidFill>
        </a:fill>
      </a:tcStyle>
    </a:wholeTbl>
    <a:firstRow>
      <a:tcTxStyle>
        <a:fontRef idx="minor">
          <a:prstClr val="black"/>
        </a:fontRef>
        <a:schemeClr val="lt1"/>
      </a:tcTxStyle>
      <a:tcStyle>
        <a:tcBdr/>
        <a:fill>
          <a:solidFill>
            <a:srgbClr val="757477"/>
          </a:solidFill>
        </a:fill>
      </a:tcStyle>
    </a:firstRow>
  </a:tblStyle>
  <a:tblStyle styleId="{F81578A3-8DDF-4C2D-9FFF-70893A53104A}" styleName="Nycomed - Grey Style 2">
    <a:wholeTbl>
      <a:tcTxStyle>
        <a:fontRef idx="minor">
          <a:prstClr val="black"/>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rgbClr val="B8B9BB"/>
          </a:solidFill>
        </a:fill>
      </a:tcStyle>
    </a:wholeTbl>
    <a:firstRow>
      <a:tcTxStyle>
        <a:fontRef idx="minor">
          <a:prstClr val="black"/>
        </a:fontRef>
        <a:schemeClr val="lt1"/>
      </a:tcTxStyle>
      <a:tcStyle>
        <a:tcBdr/>
        <a:fill>
          <a:solidFill>
            <a:srgbClr val="757477"/>
          </a:solidFill>
        </a:fill>
      </a:tcStyle>
    </a:firstRow>
  </a:tblStyle>
  <a:tblStyle styleId="{E3213E17-8AFE-4E66-B6E2-7A610E2575A5}" styleName="Nycomed - Empty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97" autoAdjust="0"/>
    <p:restoredTop sz="94484" autoAdjust="0"/>
  </p:normalViewPr>
  <p:slideViewPr>
    <p:cSldViewPr snapToGrid="0" snapToObjects="1" showGuides="1">
      <p:cViewPr>
        <p:scale>
          <a:sx n="77" d="100"/>
          <a:sy n="77" d="100"/>
        </p:scale>
        <p:origin x="-342" y="-54"/>
      </p:cViewPr>
      <p:guideLst>
        <p:guide orient="horz" pos="845"/>
        <p:guide orient="horz" pos="210"/>
        <p:guide orient="horz" pos="3974"/>
        <p:guide pos="5556"/>
        <p:guide pos="204"/>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atin typeface="Arial" pitchFamily="34" charset="0"/>
              </a:defRPr>
            </a:lvl1pPr>
          </a:lstStyle>
          <a:p>
            <a:endParaRPr lang="it-IT" dirty="0"/>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atin typeface="Arial" pitchFamily="34" charset="0"/>
              </a:defRPr>
            </a:lvl1pPr>
          </a:lstStyle>
          <a:p>
            <a:fld id="{0F9FC7D0-A4D7-4680-B275-DF01162B2084}" type="datetimeFigureOut">
              <a:rPr lang="de-DE" smtClean="0"/>
              <a:pPr/>
              <a:t>22.11.2010</a:t>
            </a:fld>
            <a:endParaRPr lang="it-IT"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it-IT" dirty="0"/>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t-IT" dirty="0"/>
          </a:p>
        </p:txBody>
      </p:sp>
      <p:sp>
        <p:nvSpPr>
          <p:cNvPr id="6" name="Footer Placehold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atin typeface="Arial" pitchFamily="34" charset="0"/>
              </a:defRPr>
            </a:lvl1pPr>
          </a:lstStyle>
          <a:p>
            <a:endParaRPr lang="it-IT" dirty="0"/>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atin typeface="Arial" pitchFamily="34" charset="0"/>
              </a:defRPr>
            </a:lvl1pPr>
          </a:lstStyle>
          <a:p>
            <a:fld id="{F1AA37F4-EB61-4616-82C5-17ADC6CEACCD}" type="slidenum">
              <a:rPr lang="it-IT" smtClean="0"/>
              <a:pPr/>
              <a:t>‹#›</a:t>
            </a:fld>
            <a:endParaRPr lang="it-IT" dirty="0"/>
          </a:p>
        </p:txBody>
      </p:sp>
    </p:spTree>
    <p:extLst>
      <p:ext uri="{BB962C8B-B14F-4D97-AF65-F5344CB8AC3E}">
        <p14:creationId xmlns:p14="http://schemas.microsoft.com/office/powerpoint/2010/main" val="3493608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spTree>
      <p:nvGrpSpPr>
        <p:cNvPr id="1" name=""/>
        <p:cNvGrpSpPr/>
        <p:nvPr/>
      </p:nvGrpSpPr>
      <p:grpSpPr>
        <a:xfrm>
          <a:off x="0" y="0"/>
          <a:ext cx="0" cy="0"/>
          <a:chOff x="0" y="0"/>
          <a:chExt cx="0" cy="0"/>
        </a:xfrm>
      </p:grpSpPr>
      <p:sp>
        <p:nvSpPr>
          <p:cNvPr id="9" name="Background"/>
          <p:cNvSpPr>
            <a:spLocks/>
          </p:cNvSpPr>
          <p:nvPr userDrawn="1">
            <p:custDataLst>
              <p:tags r:id="rId1"/>
            </p:custDataLst>
          </p:nvPr>
        </p:nvSpPr>
        <p:spPr bwMode="gray">
          <a:xfrm>
            <a:off x="0" y="1"/>
            <a:ext cx="66437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p:cNvSpPr>
            <a:spLocks noGrp="1"/>
          </p:cNvSpPr>
          <p:nvPr>
            <p:ph type="ctrTitle"/>
          </p:nvPr>
        </p:nvSpPr>
        <p:spPr bwMode="gray">
          <a:xfrm>
            <a:off x="323850" y="1341438"/>
            <a:ext cx="5962662" cy="2444752"/>
          </a:xfrm>
        </p:spPr>
        <p:txBody>
          <a:bodyPr lIns="0" tIns="0" rIns="0" bIns="0" anchor="t" anchorCtr="0">
            <a:noAutofit/>
          </a:bodyPr>
          <a:lstStyle>
            <a:lvl1pPr algn="l">
              <a:defRPr sz="3600">
                <a:solidFill>
                  <a:schemeClr val="bg2"/>
                </a:solidFill>
                <a:latin typeface="Times New Roman" pitchFamily="18" charset="0"/>
                <a:cs typeface="Times New Roman" pitchFamily="18" charset="0"/>
              </a:defRPr>
            </a:lvl1pPr>
          </a:lstStyle>
          <a:p>
            <a:r>
              <a:rPr lang="en-US" noProof="0" smtClean="0"/>
              <a:t>Click to edit Master title style</a:t>
            </a:r>
            <a:endParaRPr lang="en-GB" noProof="0" dirty="0"/>
          </a:p>
        </p:txBody>
      </p:sp>
      <p:sp>
        <p:nvSpPr>
          <p:cNvPr id="5" name="Footer Placeholder 4"/>
          <p:cNvSpPr>
            <a:spLocks noGrp="1"/>
          </p:cNvSpPr>
          <p:nvPr>
            <p:ph type="ftr" sz="quarter" idx="11"/>
          </p:nvPr>
        </p:nvSpPr>
        <p:spPr bwMode="gray">
          <a:xfrm>
            <a:off x="323850" y="4143380"/>
            <a:ext cx="5962662" cy="214314"/>
          </a:xfrm>
        </p:spPr>
        <p:txBody>
          <a:bodyPr wrap="square" lIns="0" tIns="0" rIns="0" bIns="0" anchor="b" anchorCtr="0"/>
          <a:lstStyle>
            <a:lvl1pPr algn="l">
              <a:defRPr sz="1100">
                <a:solidFill>
                  <a:srgbClr val="FFFFFF"/>
                </a:solidFill>
                <a:latin typeface="Arial" pitchFamily="34" charset="0"/>
                <a:cs typeface="Arial" pitchFamily="34" charset="0"/>
              </a:defRPr>
            </a:lvl1pPr>
          </a:lstStyle>
          <a:p>
            <a:r>
              <a:rPr lang="en-GB" noProof="0" smtClean="0"/>
              <a:t>M Bredenhann  |  Nycomed  |  19.11.10</a:t>
            </a:r>
            <a:endParaRPr lang="en-GB" noProof="0"/>
          </a:p>
        </p:txBody>
      </p:sp>
      <p:pic>
        <p:nvPicPr>
          <p:cNvPr id="6" name="Logo" descr="C:\Documents and Settings\Luc Benninger\Desktop\Presentation2.png"/>
          <p:cNvPicPr>
            <a:picLocks noChangeAspect="1" noChangeArrowheads="1"/>
          </p:cNvPicPr>
          <p:nvPr userDrawn="1">
            <p:custDataLst>
              <p:tags r:id="rId2"/>
            </p:custDataLst>
          </p:nvPr>
        </p:nvPicPr>
        <p:blipFill>
          <a:blip r:embed="rId4" cstate="print"/>
          <a:srcRect/>
          <a:stretch>
            <a:fillRect/>
          </a:stretch>
        </p:blipFill>
        <p:spPr bwMode="gray">
          <a:xfrm>
            <a:off x="7332292" y="346500"/>
            <a:ext cx="1511772" cy="970393"/>
          </a:xfrm>
          <a:prstGeom prst="rect">
            <a:avLst/>
          </a:prstGeom>
          <a:noFill/>
        </p:spPr>
      </p:pic>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Text" preserve="1" userDrawn="1">
  <p:cSld name="Two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850" y="1341437"/>
            <a:ext cx="4105274" cy="4967287"/>
          </a:xfrm>
        </p:spPr>
        <p:txBody>
          <a:bodyPr/>
          <a:lstStyle>
            <a:lvl1pPr marL="0" indent="0">
              <a:spcBef>
                <a:spcPts val="860"/>
              </a:spcBef>
              <a:buNone/>
              <a:defRPr sz="1800"/>
            </a:lvl1pPr>
            <a:lvl2pPr marL="177800" indent="0">
              <a:spcBef>
                <a:spcPts val="860"/>
              </a:spcBef>
              <a:buNone/>
              <a:defRPr sz="1800"/>
            </a:lvl2pPr>
            <a:lvl3pPr marL="355600" indent="0">
              <a:spcBef>
                <a:spcPts val="860"/>
              </a:spcBef>
              <a:buNone/>
              <a:defRPr sz="1800"/>
            </a:lvl3pPr>
            <a:lvl4pPr marL="541338" indent="0">
              <a:spcBef>
                <a:spcPts val="860"/>
              </a:spcBef>
              <a:buNone/>
              <a:defRPr sz="1800"/>
            </a:lvl4pPr>
            <a:lvl5pPr marL="719138" indent="0">
              <a:spcBef>
                <a:spcPts val="860"/>
              </a:spcBef>
              <a:buNone/>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Content Placeholder 3"/>
          <p:cNvSpPr>
            <a:spLocks noGrp="1"/>
          </p:cNvSpPr>
          <p:nvPr>
            <p:ph sz="half" idx="2"/>
          </p:nvPr>
        </p:nvSpPr>
        <p:spPr>
          <a:xfrm>
            <a:off x="4714876" y="1341437"/>
            <a:ext cx="4105274" cy="4967287"/>
          </a:xfrm>
        </p:spPr>
        <p:txBody>
          <a:bodyPr vert="horz" lIns="0" tIns="0" rIns="0" bIns="0" rtlCol="0" anchor="t" anchorCtr="0">
            <a:noAutofit/>
          </a:bodyPr>
          <a:lstStyle>
            <a:lvl1pPr marL="0" indent="0" algn="l" defTabSz="914400" rtl="0" eaLnBrk="1" latinLnBrk="0" hangingPunct="1">
              <a:spcBef>
                <a:spcPts val="860"/>
              </a:spcBef>
              <a:buClr>
                <a:schemeClr val="tx2"/>
              </a:buClr>
              <a:buFont typeface="Symbol" pitchFamily="18" charset="2"/>
              <a:buNone/>
              <a:defRPr lang="en-US" sz="1800" kern="1200" smtClean="0">
                <a:solidFill>
                  <a:schemeClr val="tx1"/>
                </a:solidFill>
                <a:latin typeface="Arial" pitchFamily="34" charset="0"/>
                <a:ea typeface="+mn-ea"/>
                <a:cs typeface="Arial" pitchFamily="34" charset="0"/>
              </a:defRPr>
            </a:lvl1pPr>
            <a:lvl2pPr marL="177800" indent="0" algn="l" defTabSz="914400" rtl="0" eaLnBrk="1" latinLnBrk="0" hangingPunct="1">
              <a:spcBef>
                <a:spcPts val="860"/>
              </a:spcBef>
              <a:buClr>
                <a:schemeClr val="tx2"/>
              </a:buClr>
              <a:buFont typeface="Symbol" pitchFamily="18" charset="2"/>
              <a:buNone/>
              <a:defRPr lang="en-US" sz="1800" kern="1200" smtClean="0">
                <a:solidFill>
                  <a:schemeClr val="tx1"/>
                </a:solidFill>
                <a:latin typeface="Arial" pitchFamily="34" charset="0"/>
                <a:ea typeface="+mn-ea"/>
                <a:cs typeface="Arial" pitchFamily="34" charset="0"/>
              </a:defRPr>
            </a:lvl2pPr>
            <a:lvl3pPr marL="355600" indent="0" algn="l" defTabSz="914400" rtl="0" eaLnBrk="1" latinLnBrk="0" hangingPunct="1">
              <a:spcBef>
                <a:spcPts val="860"/>
              </a:spcBef>
              <a:buClr>
                <a:schemeClr val="tx2"/>
              </a:buClr>
              <a:buFont typeface="Symbol" pitchFamily="18" charset="2"/>
              <a:buNone/>
              <a:defRPr lang="en-US" sz="1800" kern="1200" smtClean="0">
                <a:solidFill>
                  <a:schemeClr val="tx1"/>
                </a:solidFill>
                <a:latin typeface="Arial" pitchFamily="34" charset="0"/>
                <a:ea typeface="+mn-ea"/>
                <a:cs typeface="Arial" pitchFamily="34" charset="0"/>
              </a:defRPr>
            </a:lvl3pPr>
            <a:lvl4pPr marL="541338" indent="0" algn="l" defTabSz="914400" rtl="0" eaLnBrk="1" latinLnBrk="0" hangingPunct="1">
              <a:spcBef>
                <a:spcPts val="860"/>
              </a:spcBef>
              <a:buClr>
                <a:schemeClr val="tx2"/>
              </a:buClr>
              <a:buFont typeface="Symbol" pitchFamily="18" charset="2"/>
              <a:buNone/>
              <a:defRPr lang="en-US" sz="1800" kern="1200" smtClean="0">
                <a:solidFill>
                  <a:schemeClr val="tx1"/>
                </a:solidFill>
                <a:latin typeface="Arial" pitchFamily="34" charset="0"/>
                <a:ea typeface="+mn-ea"/>
                <a:cs typeface="Arial" pitchFamily="34" charset="0"/>
              </a:defRPr>
            </a:lvl4pPr>
            <a:lvl5pPr marL="719138" indent="0" algn="l" defTabSz="914400" rtl="0" eaLnBrk="1" latinLnBrk="0" hangingPunct="1">
              <a:spcBef>
                <a:spcPts val="860"/>
              </a:spcBef>
              <a:buClr>
                <a:schemeClr val="tx2"/>
              </a:buClr>
              <a:buFont typeface="Symbol" pitchFamily="18" charset="2"/>
              <a:buNone/>
              <a:defRPr lang="it-IT" sz="180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7" name="Title 6"/>
          <p:cNvSpPr>
            <a:spLocks noGrp="1"/>
          </p:cNvSpPr>
          <p:nvPr>
            <p:ph type="title"/>
          </p:nvPr>
        </p:nvSpPr>
        <p:spPr/>
        <p:txBody>
          <a:bodyPr/>
          <a:lstStyle/>
          <a:p>
            <a:r>
              <a:rPr lang="en-US" noProof="0" smtClean="0"/>
              <a:t>Click to edit Master title style</a:t>
            </a:r>
            <a:endParaRPr lang="en-GB" noProof="0" dirty="0"/>
          </a:p>
        </p:txBody>
      </p:sp>
      <p:sp>
        <p:nvSpPr>
          <p:cNvPr id="11" name="Slide Number Placeholder 10"/>
          <p:cNvSpPr>
            <a:spLocks noGrp="1"/>
          </p:cNvSpPr>
          <p:nvPr>
            <p:ph type="sldNum" sz="quarter" idx="10"/>
          </p:nvPr>
        </p:nvSpPr>
        <p:spPr/>
        <p:txBody>
          <a:bodyPr/>
          <a:lstStyle/>
          <a:p>
            <a:r>
              <a:rPr lang="en-GB" noProof="0" smtClean="0"/>
              <a:t>Slide </a:t>
            </a:r>
            <a:fld id="{4DA3253C-B4E3-4231-8856-6151A125268D}" type="slidenum">
              <a:rPr lang="en-GB" noProof="0" smtClean="0"/>
              <a:pPr/>
              <a:t>‹#›</a:t>
            </a:fld>
            <a:endParaRPr lang="en-GB" noProof="0"/>
          </a:p>
        </p:txBody>
      </p:sp>
      <p:sp>
        <p:nvSpPr>
          <p:cNvPr id="12" name="Footer Placeholder 11"/>
          <p:cNvSpPr>
            <a:spLocks noGrp="1"/>
          </p:cNvSpPr>
          <p:nvPr>
            <p:ph type="ftr" sz="quarter" idx="11"/>
          </p:nvPr>
        </p:nvSpPr>
        <p:spPr/>
        <p:txBody>
          <a:bodyPr/>
          <a:lstStyle/>
          <a:p>
            <a:r>
              <a:rPr lang="en-GB" noProof="0" smtClean="0"/>
              <a:t>M Bredenhann  |  Nycomed  |  19.11.10</a:t>
            </a:r>
            <a:endParaRPr lang="en-GB" noProof="0"/>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noProof="0" smtClean="0"/>
              <a:t>Click to edit Master title style</a:t>
            </a:r>
            <a:endParaRPr lang="en-GB" noProof="0" dirty="0"/>
          </a:p>
        </p:txBody>
      </p:sp>
      <p:sp>
        <p:nvSpPr>
          <p:cNvPr id="9" name="Slide Number Placeholder 8"/>
          <p:cNvSpPr>
            <a:spLocks noGrp="1"/>
          </p:cNvSpPr>
          <p:nvPr>
            <p:ph type="sldNum" sz="quarter" idx="10"/>
          </p:nvPr>
        </p:nvSpPr>
        <p:spPr/>
        <p:txBody>
          <a:bodyPr/>
          <a:lstStyle/>
          <a:p>
            <a:r>
              <a:rPr lang="en-GB" noProof="0" smtClean="0"/>
              <a:t>Slide </a:t>
            </a:r>
            <a:fld id="{4DA3253C-B4E3-4231-8856-6151A125268D}" type="slidenum">
              <a:rPr lang="en-GB" noProof="0" smtClean="0"/>
              <a:pPr/>
              <a:t>‹#›</a:t>
            </a:fld>
            <a:endParaRPr lang="en-GB" noProof="0"/>
          </a:p>
        </p:txBody>
      </p:sp>
      <p:sp>
        <p:nvSpPr>
          <p:cNvPr id="10" name="Footer Placeholder 9"/>
          <p:cNvSpPr>
            <a:spLocks noGrp="1"/>
          </p:cNvSpPr>
          <p:nvPr>
            <p:ph type="ftr" sz="quarter" idx="11"/>
          </p:nvPr>
        </p:nvSpPr>
        <p:spPr/>
        <p:txBody>
          <a:bodyPr/>
          <a:lstStyle/>
          <a:p>
            <a:r>
              <a:rPr lang="en-GB" noProof="0" smtClean="0"/>
              <a:t>M Bredenhann  |  Nycomed  |  19.11.10</a:t>
            </a:r>
            <a:endParaRPr lang="en-GB" noProof="0"/>
          </a:p>
        </p:txBody>
      </p:sp>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Mood or Quote" type="blank" preserve="1">
  <p:cSld name="Mood or Quote">
    <p:bg bwMode="gray">
      <p:bgPr>
        <a:solidFill>
          <a:schemeClr val="tx2"/>
        </a:solidFill>
        <a:effectLst/>
      </p:bgPr>
    </p:bg>
    <p:spTree>
      <p:nvGrpSpPr>
        <p:cNvPr id="1" name=""/>
        <p:cNvGrpSpPr/>
        <p:nvPr/>
      </p:nvGrpSpPr>
      <p:grpSpPr>
        <a:xfrm>
          <a:off x="0" y="0"/>
          <a:ext cx="0" cy="0"/>
          <a:chOff x="0" y="0"/>
          <a:chExt cx="0" cy="0"/>
        </a:xfrm>
      </p:grpSpPr>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losing" preserve="1" userDrawn="1">
  <p:cSld name="Closing">
    <p:bg bwMode="gray">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0" y="1341438"/>
            <a:ext cx="8496300" cy="2873380"/>
          </a:xfrm>
        </p:spPr>
        <p:txBody>
          <a:bodyPr anchor="t"/>
          <a:lstStyle>
            <a:lvl1pPr algn="l">
              <a:defRPr sz="4000" b="0" cap="none" baseline="0">
                <a:solidFill>
                  <a:schemeClr val="bg2"/>
                </a:solidFill>
              </a:defRPr>
            </a:lvl1pPr>
          </a:lstStyle>
          <a:p>
            <a:r>
              <a:rPr lang="en-US" noProof="0" smtClean="0"/>
              <a:t>Click to edit Master title style</a:t>
            </a:r>
            <a:endParaRPr lang="en-GB" noProof="0" dirty="0"/>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losing with Image" preserve="1" userDrawn="1">
  <p:cSld name="Closing with Image">
    <p:bg bwMode="gray">
      <p:bgPr>
        <a:solidFill>
          <a:srgbClr val="C0C0C0"/>
        </a:solidFill>
        <a:effectLst/>
      </p:bgPr>
    </p:bg>
    <p:spTree>
      <p:nvGrpSpPr>
        <p:cNvPr id="1" name=""/>
        <p:cNvGrpSpPr/>
        <p:nvPr/>
      </p:nvGrpSpPr>
      <p:grpSpPr>
        <a:xfrm>
          <a:off x="0" y="0"/>
          <a:ext cx="0" cy="0"/>
          <a:chOff x="0" y="0"/>
          <a:chExt cx="0" cy="0"/>
        </a:xfrm>
      </p:grpSpPr>
      <p:sp>
        <p:nvSpPr>
          <p:cNvPr id="9" name="Background"/>
          <p:cNvSpPr>
            <a:spLocks/>
          </p:cNvSpPr>
          <p:nvPr userDrawn="1">
            <p:custDataLst>
              <p:tags r:id="rId1"/>
            </p:custDataLst>
          </p:nvPr>
        </p:nvSpPr>
        <p:spPr bwMode="gray">
          <a:xfrm>
            <a:off x="0" y="1341437"/>
            <a:ext cx="3786182" cy="2516191"/>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p:cNvSpPr>
            <a:spLocks noGrp="1"/>
          </p:cNvSpPr>
          <p:nvPr>
            <p:ph type="ctrTitle"/>
          </p:nvPr>
        </p:nvSpPr>
        <p:spPr bwMode="gray">
          <a:xfrm>
            <a:off x="323850" y="1500173"/>
            <a:ext cx="3319456" cy="2214575"/>
          </a:xfrm>
        </p:spPr>
        <p:txBody>
          <a:bodyPr lIns="0" tIns="0" rIns="0" bIns="0" anchor="t" anchorCtr="0">
            <a:noAutofit/>
          </a:bodyPr>
          <a:lstStyle>
            <a:lvl1pPr algn="l">
              <a:defRPr sz="2800">
                <a:solidFill>
                  <a:schemeClr val="bg2"/>
                </a:solidFill>
                <a:latin typeface="Times New Roman" pitchFamily="18" charset="0"/>
                <a:cs typeface="Times New Roman" pitchFamily="18" charset="0"/>
              </a:defRPr>
            </a:lvl1pPr>
          </a:lstStyle>
          <a:p>
            <a:r>
              <a:rPr lang="en-US" noProof="0" smtClean="0"/>
              <a:t>Click to edit Master title style</a:t>
            </a:r>
            <a:endParaRPr lang="en-GB" noProof="0" dirty="0"/>
          </a:p>
        </p:txBody>
      </p:sp>
    </p:spTree>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noProof="0" smtClean="0"/>
              <a:t>M Bredenhann  |  Nycomed  |  19.11.10</a:t>
            </a:r>
            <a:endParaRPr lang="en-GB" noProof="0"/>
          </a:p>
        </p:txBody>
      </p:sp>
      <p:sp>
        <p:nvSpPr>
          <p:cNvPr id="4" name="Slide Number Placeholder 3"/>
          <p:cNvSpPr>
            <a:spLocks noGrp="1"/>
          </p:cNvSpPr>
          <p:nvPr>
            <p:ph type="sldNum" sz="quarter" idx="11"/>
          </p:nvPr>
        </p:nvSpPr>
        <p:spPr/>
        <p:txBody>
          <a:bodyPr/>
          <a:lstStyle/>
          <a:p>
            <a:r>
              <a:rPr lang="en-GB" noProof="0" smtClean="0"/>
              <a:t>Slide </a:t>
            </a:r>
            <a:fld id="{4DA3253C-B4E3-4231-8856-6151A125268D}" type="slidenum">
              <a:rPr lang="en-GB" noProof="0" smtClean="0"/>
              <a:pPr/>
              <a:t>‹#›</a:t>
            </a:fld>
            <a:endParaRPr lang="en-GB" noProof="0"/>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341437"/>
            <a:ext cx="8496300" cy="4967287"/>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Title 5"/>
          <p:cNvSpPr>
            <a:spLocks noGrp="1"/>
          </p:cNvSpPr>
          <p:nvPr>
            <p:ph type="title"/>
          </p:nvPr>
        </p:nvSpPr>
        <p:spPr>
          <a:xfrm>
            <a:off x="323850" y="333375"/>
            <a:ext cx="8496300" cy="881047"/>
          </a:xfrm>
        </p:spPr>
        <p:txBody>
          <a:bodyPr/>
          <a:lstStyle/>
          <a:p>
            <a:r>
              <a:rPr lang="en-US" noProof="0" smtClean="0"/>
              <a:t>Click to edit Master title style</a:t>
            </a:r>
            <a:endParaRPr lang="en-GB" noProof="0"/>
          </a:p>
        </p:txBody>
      </p:sp>
      <p:sp>
        <p:nvSpPr>
          <p:cNvPr id="10" name="Slide Number Placeholder 9"/>
          <p:cNvSpPr>
            <a:spLocks noGrp="1"/>
          </p:cNvSpPr>
          <p:nvPr>
            <p:ph type="sldNum" sz="quarter" idx="10"/>
          </p:nvPr>
        </p:nvSpPr>
        <p:spPr/>
        <p:txBody>
          <a:bodyPr/>
          <a:lstStyle/>
          <a:p>
            <a:r>
              <a:rPr lang="en-GB" noProof="0" smtClean="0"/>
              <a:t>Slide </a:t>
            </a:r>
            <a:fld id="{4DA3253C-B4E3-4231-8856-6151A125268D}" type="slidenum">
              <a:rPr lang="en-GB" noProof="0" smtClean="0"/>
              <a:pPr/>
              <a:t>‹#›</a:t>
            </a:fld>
            <a:endParaRPr lang="en-GB" noProof="0"/>
          </a:p>
        </p:txBody>
      </p:sp>
      <p:sp>
        <p:nvSpPr>
          <p:cNvPr id="11" name="Footer Placeholder 10"/>
          <p:cNvSpPr>
            <a:spLocks noGrp="1"/>
          </p:cNvSpPr>
          <p:nvPr>
            <p:ph type="ftr" sz="quarter" idx="11"/>
          </p:nvPr>
        </p:nvSpPr>
        <p:spPr/>
        <p:txBody>
          <a:bodyPr/>
          <a:lstStyle/>
          <a:p>
            <a:r>
              <a:rPr lang="en-GB" noProof="0" smtClean="0"/>
              <a:t>M Bredenhann  |  Nycomed  |  19.11.10</a:t>
            </a:r>
            <a:endParaRPr lang="en-GB" noProof="0"/>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with Image" preserve="1" userDrawn="1">
  <p:cSld name="Title Slide with Image">
    <p:bg bwMode="gray">
      <p:bgPr>
        <a:solidFill>
          <a:srgbClr val="C0C0C0"/>
        </a:solidFill>
        <a:effectLst/>
      </p:bgPr>
    </p:bg>
    <p:spTree>
      <p:nvGrpSpPr>
        <p:cNvPr id="1" name=""/>
        <p:cNvGrpSpPr/>
        <p:nvPr/>
      </p:nvGrpSpPr>
      <p:grpSpPr>
        <a:xfrm>
          <a:off x="0" y="0"/>
          <a:ext cx="0" cy="0"/>
          <a:chOff x="0" y="0"/>
          <a:chExt cx="0" cy="0"/>
        </a:xfrm>
      </p:grpSpPr>
      <p:sp>
        <p:nvSpPr>
          <p:cNvPr id="9" name="Background"/>
          <p:cNvSpPr>
            <a:spLocks/>
          </p:cNvSpPr>
          <p:nvPr userDrawn="1">
            <p:custDataLst>
              <p:tags r:id="rId1"/>
            </p:custDataLst>
          </p:nvPr>
        </p:nvSpPr>
        <p:spPr bwMode="gray">
          <a:xfrm>
            <a:off x="0" y="1341438"/>
            <a:ext cx="4572000" cy="3730636"/>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p:cNvSpPr>
            <a:spLocks noGrp="1"/>
          </p:cNvSpPr>
          <p:nvPr>
            <p:ph type="ctrTitle"/>
          </p:nvPr>
        </p:nvSpPr>
        <p:spPr bwMode="gray">
          <a:xfrm>
            <a:off x="323850" y="1500174"/>
            <a:ext cx="4033836" cy="2643206"/>
          </a:xfrm>
        </p:spPr>
        <p:txBody>
          <a:bodyPr lIns="0" tIns="0" rIns="0" bIns="0" anchor="t" anchorCtr="0">
            <a:noAutofit/>
          </a:bodyPr>
          <a:lstStyle>
            <a:lvl1pPr algn="l">
              <a:defRPr sz="2800">
                <a:solidFill>
                  <a:schemeClr val="bg2"/>
                </a:solidFill>
                <a:latin typeface="Times New Roman" pitchFamily="18" charset="0"/>
                <a:cs typeface="Times New Roman" pitchFamily="18" charset="0"/>
              </a:defRPr>
            </a:lvl1pPr>
          </a:lstStyle>
          <a:p>
            <a:r>
              <a:rPr lang="en-US" noProof="0" smtClean="0"/>
              <a:t>Click to edit Master title style</a:t>
            </a:r>
            <a:endParaRPr lang="en-GB" noProof="0" dirty="0"/>
          </a:p>
        </p:txBody>
      </p:sp>
      <p:sp>
        <p:nvSpPr>
          <p:cNvPr id="5" name="Footer Placeholder 4"/>
          <p:cNvSpPr>
            <a:spLocks noGrp="1"/>
          </p:cNvSpPr>
          <p:nvPr>
            <p:ph type="ftr" sz="quarter" idx="11"/>
          </p:nvPr>
        </p:nvSpPr>
        <p:spPr bwMode="gray">
          <a:xfrm>
            <a:off x="323850" y="4643446"/>
            <a:ext cx="4105274" cy="214314"/>
          </a:xfrm>
        </p:spPr>
        <p:txBody>
          <a:bodyPr wrap="square" lIns="0" tIns="0" rIns="0" bIns="0" anchor="b" anchorCtr="0"/>
          <a:lstStyle>
            <a:lvl1pPr algn="l">
              <a:defRPr sz="1100">
                <a:solidFill>
                  <a:srgbClr val="FFFFFF"/>
                </a:solidFill>
                <a:latin typeface="Arial" pitchFamily="34" charset="0"/>
                <a:cs typeface="Arial" pitchFamily="34" charset="0"/>
              </a:defRPr>
            </a:lvl1pPr>
          </a:lstStyle>
          <a:p>
            <a:r>
              <a:rPr lang="en-GB" noProof="0" smtClean="0"/>
              <a:t>M Bredenhann  |  Nycomed  |  19.11.10</a:t>
            </a:r>
            <a:endParaRPr lang="en-GB" noProof="0" dirty="0"/>
          </a:p>
        </p:txBody>
      </p:sp>
      <p:pic>
        <p:nvPicPr>
          <p:cNvPr id="6" name="Logo" descr="C:\Documents and Settings\Luc Benninger\Desktop\Presentation2.png"/>
          <p:cNvPicPr>
            <a:picLocks noChangeArrowheads="1"/>
          </p:cNvPicPr>
          <p:nvPr userDrawn="1">
            <p:custDataLst>
              <p:tags r:id="rId2"/>
            </p:custDataLst>
          </p:nvPr>
        </p:nvPicPr>
        <p:blipFill>
          <a:blip r:embed="rId4" cstate="print"/>
          <a:srcRect/>
          <a:stretch>
            <a:fillRect/>
          </a:stretch>
        </p:blipFill>
        <p:spPr bwMode="auto">
          <a:xfrm>
            <a:off x="7332292" y="346499"/>
            <a:ext cx="1511771" cy="970392"/>
          </a:xfrm>
          <a:prstGeom prst="rect">
            <a:avLst/>
          </a:prstGeom>
          <a:noFill/>
        </p:spPr>
      </p:pic>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genda with Bullets" preserve="1" userDrawn="1">
  <p:cSld name="Agenda with Bullets">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a:xfrm>
            <a:off x="323850" y="1341437"/>
            <a:ext cx="8496300" cy="4967287"/>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 name="Title 5"/>
          <p:cNvSpPr>
            <a:spLocks noGrp="1"/>
          </p:cNvSpPr>
          <p:nvPr>
            <p:ph type="title"/>
          </p:nvPr>
        </p:nvSpPr>
        <p:spPr/>
        <p:txBody>
          <a:bodyPr/>
          <a:lstStyle/>
          <a:p>
            <a:r>
              <a:rPr lang="en-US" noProof="0" smtClean="0"/>
              <a:t>Click to edit Master title style</a:t>
            </a:r>
            <a:endParaRPr lang="en-GB" noProof="0"/>
          </a:p>
        </p:txBody>
      </p:sp>
      <p:sp>
        <p:nvSpPr>
          <p:cNvPr id="7" name="Slide Number Placeholder 6"/>
          <p:cNvSpPr>
            <a:spLocks noGrp="1"/>
          </p:cNvSpPr>
          <p:nvPr>
            <p:ph type="sldNum" sz="quarter" idx="13"/>
          </p:nvPr>
        </p:nvSpPr>
        <p:spPr/>
        <p:txBody>
          <a:bodyPr/>
          <a:lstStyle/>
          <a:p>
            <a:r>
              <a:rPr lang="en-GB" noProof="0" smtClean="0"/>
              <a:t>Slide </a:t>
            </a:r>
            <a:fld id="{4DA3253C-B4E3-4231-8856-6151A125268D}" type="slidenum">
              <a:rPr lang="en-GB" noProof="0" smtClean="0"/>
              <a:pPr/>
              <a:t>‹#›</a:t>
            </a:fld>
            <a:endParaRPr lang="en-GB" noProof="0"/>
          </a:p>
        </p:txBody>
      </p:sp>
      <p:sp>
        <p:nvSpPr>
          <p:cNvPr id="8" name="Footer Placeholder 7"/>
          <p:cNvSpPr>
            <a:spLocks noGrp="1"/>
          </p:cNvSpPr>
          <p:nvPr>
            <p:ph type="ftr" sz="quarter" idx="14"/>
          </p:nvPr>
        </p:nvSpPr>
        <p:spPr/>
        <p:txBody>
          <a:bodyPr/>
          <a:lstStyle/>
          <a:p>
            <a:r>
              <a:rPr lang="en-GB" noProof="0" smtClean="0"/>
              <a:t>M Bredenhann  |  Nycomed  |  19.11.10</a:t>
            </a:r>
            <a:endParaRPr lang="en-GB" noProof="0"/>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genda with Numbers" preserve="1" userDrawn="1">
  <p:cSld name="Agenda with Numbers">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bwMode="gray">
          <a:xfrm>
            <a:off x="323850" y="1341437"/>
            <a:ext cx="8496300" cy="4967287"/>
          </a:xfrm>
        </p:spPr>
        <p:txBody>
          <a:bodyPr/>
          <a:lstStyle>
            <a:lvl1pPr marL="346075" indent="-346075">
              <a:buClr>
                <a:schemeClr val="tx2"/>
              </a:buClr>
              <a:buFont typeface="+mj-lt"/>
              <a:buAutoNum type="arabicPeriod"/>
              <a:defRPr/>
            </a:lvl1pPr>
            <a:lvl2pPr marL="685800" indent="-339725">
              <a:buClr>
                <a:schemeClr val="tx2"/>
              </a:buClr>
              <a:buFont typeface="+mj-lt"/>
              <a:buAutoNum type="arabicPeriod"/>
              <a:defRPr/>
            </a:lvl2pPr>
            <a:lvl3pPr marL="1031875" indent="-346075">
              <a:buClr>
                <a:schemeClr val="tx2"/>
              </a:buClr>
              <a:buFont typeface="+mj-lt"/>
              <a:buAutoNum type="arabicPeriod"/>
              <a:defRPr/>
            </a:lvl3pPr>
            <a:lvl4pPr marL="1371600" indent="-339725">
              <a:buClr>
                <a:schemeClr val="tx2"/>
              </a:buClr>
              <a:buFont typeface="+mj-lt"/>
              <a:buAutoNum type="arabicPeriod"/>
              <a:defRPr/>
            </a:lvl4pPr>
            <a:lvl5pPr marL="1717675" indent="-346075">
              <a:buClr>
                <a:schemeClr val="tx2"/>
              </a:buClr>
              <a:buFont typeface="+mj-lt"/>
              <a:buAutoNum type="arabicPeriod"/>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 name="Title 5"/>
          <p:cNvSpPr>
            <a:spLocks noGrp="1"/>
          </p:cNvSpPr>
          <p:nvPr>
            <p:ph type="title"/>
          </p:nvPr>
        </p:nvSpPr>
        <p:spPr/>
        <p:txBody>
          <a:bodyPr/>
          <a:lstStyle/>
          <a:p>
            <a:r>
              <a:rPr lang="en-US" noProof="0" smtClean="0"/>
              <a:t>Click to edit Master title style</a:t>
            </a:r>
            <a:endParaRPr lang="en-GB" noProof="0"/>
          </a:p>
        </p:txBody>
      </p:sp>
      <p:sp>
        <p:nvSpPr>
          <p:cNvPr id="11" name="Slide Number Placeholder 10"/>
          <p:cNvSpPr>
            <a:spLocks noGrp="1"/>
          </p:cNvSpPr>
          <p:nvPr>
            <p:ph type="sldNum" sz="quarter" idx="13"/>
          </p:nvPr>
        </p:nvSpPr>
        <p:spPr/>
        <p:txBody>
          <a:bodyPr/>
          <a:lstStyle/>
          <a:p>
            <a:r>
              <a:rPr lang="en-GB" noProof="0" smtClean="0"/>
              <a:t>Slide </a:t>
            </a:r>
            <a:fld id="{4DA3253C-B4E3-4231-8856-6151A125268D}" type="slidenum">
              <a:rPr lang="en-GB" noProof="0" smtClean="0"/>
              <a:pPr/>
              <a:t>‹#›</a:t>
            </a:fld>
            <a:endParaRPr lang="en-GB" noProof="0"/>
          </a:p>
        </p:txBody>
      </p:sp>
      <p:sp>
        <p:nvSpPr>
          <p:cNvPr id="12" name="Footer Placeholder 11"/>
          <p:cNvSpPr>
            <a:spLocks noGrp="1"/>
          </p:cNvSpPr>
          <p:nvPr>
            <p:ph type="ftr" sz="quarter" idx="14"/>
          </p:nvPr>
        </p:nvSpPr>
        <p:spPr/>
        <p:txBody>
          <a:bodyPr/>
          <a:lstStyle/>
          <a:p>
            <a:r>
              <a:rPr lang="en-GB" noProof="0" smtClean="0"/>
              <a:t>M Bredenhann  |  Nycomed  |  19.11.10</a:t>
            </a:r>
            <a:endParaRPr lang="en-GB" noProof="0"/>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Divider" preserve="1" userDrawn="1">
  <p:cSld name="Divider">
    <p:bg bwMode="gray">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0" y="1341438"/>
            <a:ext cx="8496300" cy="2801942"/>
          </a:xfrm>
        </p:spPr>
        <p:txBody>
          <a:bodyPr anchor="t"/>
          <a:lstStyle>
            <a:lvl1pPr algn="l">
              <a:defRPr sz="3200" b="0" cap="none" baseline="0">
                <a:solidFill>
                  <a:schemeClr val="bg2"/>
                </a:solidFill>
              </a:defRPr>
            </a:lvl1pPr>
          </a:lstStyle>
          <a:p>
            <a:r>
              <a:rPr lang="en-US" noProof="0" smtClean="0"/>
              <a:t>Click to edit Master title style</a:t>
            </a:r>
            <a:endParaRPr lang="en-GB" noProof="0" dirty="0"/>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Divider with Image" preserve="1" userDrawn="1">
  <p:cSld name="Divider with Image">
    <p:bg bwMode="gray">
      <p:bgPr>
        <a:solidFill>
          <a:srgbClr val="C0C0C0"/>
        </a:solidFill>
        <a:effectLst/>
      </p:bgPr>
    </p:bg>
    <p:spTree>
      <p:nvGrpSpPr>
        <p:cNvPr id="1" name=""/>
        <p:cNvGrpSpPr/>
        <p:nvPr/>
      </p:nvGrpSpPr>
      <p:grpSpPr>
        <a:xfrm>
          <a:off x="0" y="0"/>
          <a:ext cx="0" cy="0"/>
          <a:chOff x="0" y="0"/>
          <a:chExt cx="0" cy="0"/>
        </a:xfrm>
      </p:grpSpPr>
      <p:sp>
        <p:nvSpPr>
          <p:cNvPr id="9" name="Background"/>
          <p:cNvSpPr>
            <a:spLocks/>
          </p:cNvSpPr>
          <p:nvPr userDrawn="1">
            <p:custDataLst>
              <p:tags r:id="rId1"/>
            </p:custDataLst>
          </p:nvPr>
        </p:nvSpPr>
        <p:spPr bwMode="gray">
          <a:xfrm>
            <a:off x="5214942" y="1341438"/>
            <a:ext cx="3929058" cy="251619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p:cNvSpPr>
            <a:spLocks noGrp="1"/>
          </p:cNvSpPr>
          <p:nvPr>
            <p:ph type="ctrTitle"/>
          </p:nvPr>
        </p:nvSpPr>
        <p:spPr bwMode="gray">
          <a:xfrm>
            <a:off x="5435870" y="1500174"/>
            <a:ext cx="3565285" cy="2214578"/>
          </a:xfrm>
        </p:spPr>
        <p:txBody>
          <a:bodyPr lIns="0" tIns="0" rIns="0" bIns="0" anchor="t" anchorCtr="0">
            <a:noAutofit/>
          </a:bodyPr>
          <a:lstStyle>
            <a:lvl1pPr algn="l">
              <a:defRPr sz="2800">
                <a:solidFill>
                  <a:schemeClr val="bg2"/>
                </a:solidFill>
                <a:latin typeface="Times New Roman" pitchFamily="18" charset="0"/>
                <a:cs typeface="Times New Roman" pitchFamily="18" charset="0"/>
              </a:defRPr>
            </a:lvl1pPr>
          </a:lstStyle>
          <a:p>
            <a:r>
              <a:rPr lang="en-US" noProof="0" smtClean="0"/>
              <a:t>Click to edit Master title style</a:t>
            </a:r>
            <a:endParaRPr lang="en-GB" noProof="0" dirty="0"/>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reserve="1" userDrawn="1">
  <p:cSld name="Title and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341437"/>
            <a:ext cx="8496300" cy="4967287"/>
          </a:xfrm>
        </p:spPr>
        <p:txBody>
          <a:bodyPr/>
          <a:lstStyle>
            <a:lvl1pPr marL="0" indent="0">
              <a:spcBef>
                <a:spcPts val="960"/>
              </a:spcBef>
              <a:buNone/>
              <a:defRPr/>
            </a:lvl1pPr>
            <a:lvl2pPr marL="261938" indent="0">
              <a:spcBef>
                <a:spcPts val="960"/>
              </a:spcBef>
              <a:buNone/>
              <a:defRPr/>
            </a:lvl2pPr>
            <a:lvl3pPr marL="539750" indent="0">
              <a:spcBef>
                <a:spcPts val="960"/>
              </a:spcBef>
              <a:buNone/>
              <a:defRPr/>
            </a:lvl3pPr>
            <a:lvl4pPr marL="804863" indent="0">
              <a:spcBef>
                <a:spcPts val="960"/>
              </a:spcBef>
              <a:buNone/>
              <a:defRPr/>
            </a:lvl4pPr>
            <a:lvl5pPr marL="1074738" indent="0">
              <a:spcBef>
                <a:spcPts val="960"/>
              </a:spcBef>
              <a:buNone/>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Title 5"/>
          <p:cNvSpPr>
            <a:spLocks noGrp="1"/>
          </p:cNvSpPr>
          <p:nvPr>
            <p:ph type="title"/>
          </p:nvPr>
        </p:nvSpPr>
        <p:spPr/>
        <p:txBody>
          <a:bodyPr/>
          <a:lstStyle/>
          <a:p>
            <a:r>
              <a:rPr lang="en-US" noProof="0" smtClean="0"/>
              <a:t>Click to edit Master title style</a:t>
            </a:r>
            <a:endParaRPr lang="en-GB" noProof="0"/>
          </a:p>
        </p:txBody>
      </p:sp>
      <p:sp>
        <p:nvSpPr>
          <p:cNvPr id="10" name="Slide Number Placeholder 9"/>
          <p:cNvSpPr>
            <a:spLocks noGrp="1"/>
          </p:cNvSpPr>
          <p:nvPr>
            <p:ph type="sldNum" sz="quarter" idx="10"/>
          </p:nvPr>
        </p:nvSpPr>
        <p:spPr/>
        <p:txBody>
          <a:bodyPr/>
          <a:lstStyle/>
          <a:p>
            <a:r>
              <a:rPr lang="en-GB" noProof="0" smtClean="0"/>
              <a:t>Slide </a:t>
            </a:r>
            <a:fld id="{4DA3253C-B4E3-4231-8856-6151A125268D}" type="slidenum">
              <a:rPr lang="en-GB" noProof="0" smtClean="0"/>
              <a:pPr/>
              <a:t>‹#›</a:t>
            </a:fld>
            <a:endParaRPr lang="en-GB" noProof="0"/>
          </a:p>
        </p:txBody>
      </p:sp>
      <p:sp>
        <p:nvSpPr>
          <p:cNvPr id="11" name="Footer Placeholder 10"/>
          <p:cNvSpPr>
            <a:spLocks noGrp="1"/>
          </p:cNvSpPr>
          <p:nvPr>
            <p:ph type="ftr" sz="quarter" idx="11"/>
          </p:nvPr>
        </p:nvSpPr>
        <p:spPr/>
        <p:txBody>
          <a:bodyPr/>
          <a:lstStyle/>
          <a:p>
            <a:r>
              <a:rPr lang="en-GB" noProof="0" smtClean="0"/>
              <a:t>M Bredenhann  |  Nycomed  |  19.11.10</a:t>
            </a:r>
            <a:endParaRPr lang="en-GB" noProof="0"/>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850" y="1341437"/>
            <a:ext cx="4105274" cy="4967287"/>
          </a:xfrm>
        </p:spPr>
        <p:txBody>
          <a:bodyPr/>
          <a:lstStyle>
            <a:lvl1pPr marL="179388" indent="-179388">
              <a:spcBef>
                <a:spcPts val="860"/>
              </a:spcBef>
              <a:defRPr sz="1800"/>
            </a:lvl1pPr>
            <a:lvl2pPr marL="358775" indent="-179388">
              <a:spcBef>
                <a:spcPts val="860"/>
              </a:spcBef>
              <a:defRPr sz="1800"/>
            </a:lvl2pPr>
            <a:lvl3pPr marL="538163" indent="-179388">
              <a:spcBef>
                <a:spcPts val="860"/>
              </a:spcBef>
              <a:defRPr sz="1800"/>
            </a:lvl3pPr>
            <a:lvl4pPr marL="717550" indent="-179388">
              <a:spcBef>
                <a:spcPts val="860"/>
              </a:spcBef>
              <a:defRPr sz="1800"/>
            </a:lvl4pPr>
            <a:lvl5pPr marL="896938" indent="-179388">
              <a:spcBef>
                <a:spcPts val="860"/>
              </a:spcBef>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714876" y="1341437"/>
            <a:ext cx="4105274" cy="4967287"/>
          </a:xfrm>
        </p:spPr>
        <p:txBody>
          <a:bodyPr vert="horz" lIns="0" tIns="0" rIns="0" bIns="0" rtlCol="0" anchor="t" anchorCtr="0">
            <a:noAutofit/>
          </a:bodyPr>
          <a:lstStyle>
            <a:lvl1pPr marL="179388" indent="-179388" algn="l" defTabSz="914400" rtl="0" eaLnBrk="1" latinLnBrk="0" hangingPunct="1">
              <a:spcBef>
                <a:spcPts val="860"/>
              </a:spcBef>
              <a:buClr>
                <a:schemeClr val="tx2"/>
              </a:buClr>
              <a:buFont typeface="Symbol" pitchFamily="18" charset="2"/>
              <a:buChar char="-"/>
              <a:defRPr lang="en-US" sz="1800" kern="1200" smtClean="0">
                <a:solidFill>
                  <a:schemeClr val="tx1"/>
                </a:solidFill>
                <a:latin typeface="Arial" pitchFamily="34" charset="0"/>
                <a:ea typeface="+mn-ea"/>
                <a:cs typeface="Arial" pitchFamily="34" charset="0"/>
              </a:defRPr>
            </a:lvl1pPr>
            <a:lvl2pPr marL="358775" indent="-179388" algn="l" defTabSz="914400" rtl="0" eaLnBrk="1" latinLnBrk="0" hangingPunct="1">
              <a:spcBef>
                <a:spcPts val="860"/>
              </a:spcBef>
              <a:buClr>
                <a:schemeClr val="tx2"/>
              </a:buClr>
              <a:buFont typeface="Symbol" pitchFamily="18" charset="2"/>
              <a:buChar char="-"/>
              <a:defRPr lang="en-US" sz="1800" kern="1200" smtClean="0">
                <a:solidFill>
                  <a:schemeClr val="tx1"/>
                </a:solidFill>
                <a:latin typeface="Arial" pitchFamily="34" charset="0"/>
                <a:ea typeface="+mn-ea"/>
                <a:cs typeface="Arial" pitchFamily="34" charset="0"/>
              </a:defRPr>
            </a:lvl2pPr>
            <a:lvl3pPr marL="538163" indent="-179388" algn="l" defTabSz="914400" rtl="0" eaLnBrk="1" latinLnBrk="0" hangingPunct="1">
              <a:spcBef>
                <a:spcPts val="860"/>
              </a:spcBef>
              <a:buClr>
                <a:schemeClr val="tx2"/>
              </a:buClr>
              <a:buFont typeface="Symbol" pitchFamily="18" charset="2"/>
              <a:buChar char="-"/>
              <a:defRPr lang="en-US" sz="1800" kern="1200" smtClean="0">
                <a:solidFill>
                  <a:schemeClr val="tx1"/>
                </a:solidFill>
                <a:latin typeface="Arial" pitchFamily="34" charset="0"/>
                <a:ea typeface="+mn-ea"/>
                <a:cs typeface="Arial" pitchFamily="34" charset="0"/>
              </a:defRPr>
            </a:lvl3pPr>
            <a:lvl4pPr marL="717550" indent="-179388" algn="l" defTabSz="914400" rtl="0" eaLnBrk="1" latinLnBrk="0" hangingPunct="1">
              <a:spcBef>
                <a:spcPts val="860"/>
              </a:spcBef>
              <a:buClr>
                <a:schemeClr val="tx2"/>
              </a:buClr>
              <a:buFont typeface="Symbol" pitchFamily="18" charset="2"/>
              <a:buChar char="-"/>
              <a:defRPr lang="en-US" sz="1800" kern="1200" smtClean="0">
                <a:solidFill>
                  <a:schemeClr val="tx1"/>
                </a:solidFill>
                <a:latin typeface="Arial" pitchFamily="34" charset="0"/>
                <a:ea typeface="+mn-ea"/>
                <a:cs typeface="Arial" pitchFamily="34" charset="0"/>
              </a:defRPr>
            </a:lvl4pPr>
            <a:lvl5pPr marL="896938" indent="-179388" algn="l" defTabSz="914400" rtl="0" eaLnBrk="1" latinLnBrk="0" hangingPunct="1">
              <a:spcBef>
                <a:spcPts val="860"/>
              </a:spcBef>
              <a:buClr>
                <a:schemeClr val="tx2"/>
              </a:buClr>
              <a:buFont typeface="Symbol" pitchFamily="18" charset="2"/>
              <a:buChar char="-"/>
              <a:defRPr lang="it-IT" sz="180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7" name="Title 6"/>
          <p:cNvSpPr>
            <a:spLocks noGrp="1"/>
          </p:cNvSpPr>
          <p:nvPr>
            <p:ph type="title"/>
          </p:nvPr>
        </p:nvSpPr>
        <p:spPr/>
        <p:txBody>
          <a:bodyPr/>
          <a:lstStyle/>
          <a:p>
            <a:r>
              <a:rPr lang="en-US" noProof="0" smtClean="0"/>
              <a:t>Click to edit Master title style</a:t>
            </a:r>
            <a:endParaRPr lang="en-GB" noProof="0"/>
          </a:p>
        </p:txBody>
      </p:sp>
      <p:sp>
        <p:nvSpPr>
          <p:cNvPr id="11" name="Slide Number Placeholder 10"/>
          <p:cNvSpPr>
            <a:spLocks noGrp="1"/>
          </p:cNvSpPr>
          <p:nvPr>
            <p:ph type="sldNum" sz="quarter" idx="10"/>
          </p:nvPr>
        </p:nvSpPr>
        <p:spPr/>
        <p:txBody>
          <a:bodyPr/>
          <a:lstStyle/>
          <a:p>
            <a:r>
              <a:rPr lang="en-GB" noProof="0" smtClean="0"/>
              <a:t>Slide </a:t>
            </a:r>
            <a:fld id="{4DA3253C-B4E3-4231-8856-6151A125268D}" type="slidenum">
              <a:rPr lang="en-GB" noProof="0" smtClean="0"/>
              <a:pPr/>
              <a:t>‹#›</a:t>
            </a:fld>
            <a:endParaRPr lang="en-GB" noProof="0"/>
          </a:p>
        </p:txBody>
      </p:sp>
      <p:sp>
        <p:nvSpPr>
          <p:cNvPr id="12" name="Footer Placeholder 11"/>
          <p:cNvSpPr>
            <a:spLocks noGrp="1"/>
          </p:cNvSpPr>
          <p:nvPr>
            <p:ph type="ftr" sz="quarter" idx="11"/>
          </p:nvPr>
        </p:nvSpPr>
        <p:spPr/>
        <p:txBody>
          <a:bodyPr/>
          <a:lstStyle/>
          <a:p>
            <a:r>
              <a:rPr lang="en-GB" noProof="0" smtClean="0"/>
              <a:t>M Bredenhann  |  Nycomed  |  19.11.10</a:t>
            </a:r>
            <a:endParaRPr lang="en-GB" noProof="0"/>
          </a:p>
        </p:txBody>
      </p: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3"/>
          <p:cNvSpPr>
            <a:spLocks noChangeArrowheads="1"/>
          </p:cNvSpPr>
          <p:nvPr>
            <p:custDataLst>
              <p:tags r:id="rId17"/>
            </p:custDataLst>
          </p:nvPr>
        </p:nvSpPr>
        <p:spPr bwMode="gray">
          <a:xfrm>
            <a:off x="0" y="6400800"/>
            <a:ext cx="9144000" cy="412312"/>
          </a:xfrm>
          <a:prstGeom prst="rect">
            <a:avLst/>
          </a:prstGeom>
          <a:solidFill>
            <a:schemeClr val="tx2"/>
          </a:solidFill>
          <a:ln w="9525">
            <a:noFill/>
            <a:miter lim="800000"/>
            <a:headEnd/>
            <a:tailEnd/>
          </a:ln>
        </p:spPr>
        <p:txBody>
          <a:bodyPr wrap="none" anchor="ctr"/>
          <a:lstStyle/>
          <a:p>
            <a:pPr algn="ctr"/>
            <a:r>
              <a:rPr lang="en-GB" b="0" noProof="0" smtClean="0"/>
              <a:t> </a:t>
            </a:r>
            <a:endParaRPr lang="en-GB" b="0" noProof="0"/>
          </a:p>
        </p:txBody>
      </p:sp>
      <p:sp>
        <p:nvSpPr>
          <p:cNvPr id="9" name="Rectangle 4"/>
          <p:cNvSpPr>
            <a:spLocks noChangeArrowheads="1"/>
          </p:cNvSpPr>
          <p:nvPr>
            <p:custDataLst>
              <p:tags r:id="rId18"/>
            </p:custDataLst>
          </p:nvPr>
        </p:nvSpPr>
        <p:spPr bwMode="gray">
          <a:xfrm>
            <a:off x="0" y="6813112"/>
            <a:ext cx="9144000" cy="45719"/>
          </a:xfrm>
          <a:prstGeom prst="rect">
            <a:avLst/>
          </a:prstGeom>
          <a:solidFill>
            <a:schemeClr val="bg2"/>
          </a:solidFill>
          <a:ln w="9525">
            <a:noFill/>
            <a:miter lim="800000"/>
            <a:headEnd/>
            <a:tailEnd/>
          </a:ln>
        </p:spPr>
        <p:txBody>
          <a:bodyPr wrap="none" anchor="ctr"/>
          <a:lstStyle/>
          <a:p>
            <a:pPr algn="ctr"/>
            <a:endParaRPr lang="en-GB" b="0" noProof="0"/>
          </a:p>
        </p:txBody>
      </p:sp>
      <p:sp>
        <p:nvSpPr>
          <p:cNvPr id="2" name="Title Placeholder 1"/>
          <p:cNvSpPr>
            <a:spLocks noGrp="1"/>
          </p:cNvSpPr>
          <p:nvPr>
            <p:ph type="title"/>
          </p:nvPr>
        </p:nvSpPr>
        <p:spPr>
          <a:xfrm>
            <a:off x="323850" y="333375"/>
            <a:ext cx="8496300" cy="881047"/>
          </a:xfrm>
          <a:prstGeom prst="rect">
            <a:avLst/>
          </a:prstGeom>
        </p:spPr>
        <p:txBody>
          <a:bodyPr vert="horz" lIns="0" tIns="0" rIns="0" bIns="0" rtlCol="0" anchor="t" anchorCtr="0">
            <a:noAutofit/>
          </a:bodyPr>
          <a:lstStyle/>
          <a:p>
            <a:r>
              <a:rPr lang="en-US" noProof="0" smtClean="0"/>
              <a:t>Click to edit Master title style</a:t>
            </a:r>
            <a:endParaRPr lang="en-GB" noProof="0"/>
          </a:p>
        </p:txBody>
      </p:sp>
      <p:sp>
        <p:nvSpPr>
          <p:cNvPr id="3" name="Text Placeholder 2"/>
          <p:cNvSpPr>
            <a:spLocks noGrp="1"/>
          </p:cNvSpPr>
          <p:nvPr>
            <p:ph type="body" idx="1"/>
          </p:nvPr>
        </p:nvSpPr>
        <p:spPr>
          <a:xfrm>
            <a:off x="323850" y="1341437"/>
            <a:ext cx="8496300" cy="4967287"/>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5" name="Footer Placeholder 4"/>
          <p:cNvSpPr>
            <a:spLocks noGrp="1"/>
          </p:cNvSpPr>
          <p:nvPr>
            <p:ph type="ftr" sz="quarter" idx="3"/>
          </p:nvPr>
        </p:nvSpPr>
        <p:spPr bwMode="gray">
          <a:xfrm>
            <a:off x="323850" y="6524625"/>
            <a:ext cx="7105670" cy="190523"/>
          </a:xfrm>
          <a:prstGeom prst="rect">
            <a:avLst/>
          </a:prstGeom>
        </p:spPr>
        <p:txBody>
          <a:bodyPr vert="horz" wrap="none" lIns="0" tIns="0" rIns="0" bIns="0" rtlCol="0" anchor="t" anchorCtr="0"/>
          <a:lstStyle>
            <a:lvl1pPr algn="l">
              <a:defRPr sz="800">
                <a:solidFill>
                  <a:srgbClr val="FFFFFF"/>
                </a:solidFill>
                <a:latin typeface="Arial" pitchFamily="34" charset="0"/>
                <a:cs typeface="Arial" pitchFamily="34" charset="0"/>
              </a:defRPr>
            </a:lvl1pPr>
          </a:lstStyle>
          <a:p>
            <a:r>
              <a:rPr lang="en-GB" noProof="0" smtClean="0"/>
              <a:t>M Bredenhann  |  Nycomed  |  19.11.10</a:t>
            </a:r>
            <a:endParaRPr lang="en-GB" noProof="0"/>
          </a:p>
        </p:txBody>
      </p:sp>
      <p:sp>
        <p:nvSpPr>
          <p:cNvPr id="6" name="Slide Number Placeholder 5"/>
          <p:cNvSpPr>
            <a:spLocks noGrp="1"/>
          </p:cNvSpPr>
          <p:nvPr>
            <p:ph type="sldNum" sz="quarter" idx="4"/>
          </p:nvPr>
        </p:nvSpPr>
        <p:spPr bwMode="gray">
          <a:xfrm>
            <a:off x="7858148" y="6524625"/>
            <a:ext cx="962002" cy="190523"/>
          </a:xfrm>
          <a:prstGeom prst="rect">
            <a:avLst/>
          </a:prstGeom>
        </p:spPr>
        <p:txBody>
          <a:bodyPr vert="horz" wrap="none" lIns="0" tIns="0" rIns="0" bIns="0" rtlCol="0" anchor="t" anchorCtr="0"/>
          <a:lstStyle>
            <a:lvl1pPr marL="0" algn="r" defTabSz="914400" rtl="0" eaLnBrk="1" latinLnBrk="0" hangingPunct="1">
              <a:defRPr lang="it-IT" sz="800" kern="1200" smtClean="0">
                <a:solidFill>
                  <a:srgbClr val="FFFFFF"/>
                </a:solidFill>
                <a:latin typeface="Arial" pitchFamily="34" charset="0"/>
                <a:ea typeface="+mn-ea"/>
                <a:cs typeface="Arial" pitchFamily="34" charset="0"/>
              </a:defRPr>
            </a:lvl1pPr>
          </a:lstStyle>
          <a:p>
            <a:r>
              <a:rPr lang="en-GB" noProof="0" smtClean="0"/>
              <a:t>Slide </a:t>
            </a:r>
            <a:fld id="{4DA3253C-B4E3-4231-8856-6151A125268D}" type="slidenum">
              <a:rPr lang="en-GB" noProof="0" smtClean="0"/>
              <a:pPr/>
              <a:t>‹#›</a:t>
            </a:fld>
            <a:endParaRPr lang="en-GB"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4" r:id="rId4"/>
    <p:sldLayoutId id="2147483665" r:id="rId5"/>
    <p:sldLayoutId id="2147483651" r:id="rId6"/>
    <p:sldLayoutId id="2147483667" r:id="rId7"/>
    <p:sldLayoutId id="2147483668" r:id="rId8"/>
    <p:sldLayoutId id="2147483652" r:id="rId9"/>
    <p:sldLayoutId id="2147483669" r:id="rId10"/>
    <p:sldLayoutId id="2147483654" r:id="rId11"/>
    <p:sldLayoutId id="2147483663" r:id="rId12"/>
    <p:sldLayoutId id="2147483670" r:id="rId13"/>
    <p:sldLayoutId id="2147483666" r:id="rId14"/>
    <p:sldLayoutId id="2147483671" r:id="rId15"/>
  </p:sldLayoutIdLst>
  <p:hf hdr="0" dt="0"/>
  <p:txStyles>
    <p:titleStyle>
      <a:lvl1pPr algn="l" defTabSz="914400" rtl="0" eaLnBrk="1" latinLnBrk="0" hangingPunct="1">
        <a:spcBef>
          <a:spcPct val="0"/>
        </a:spcBef>
        <a:buNone/>
        <a:defRPr sz="2800" kern="1200">
          <a:solidFill>
            <a:schemeClr val="tx2"/>
          </a:solidFill>
          <a:latin typeface="Times New Roman" pitchFamily="18" charset="0"/>
          <a:ea typeface="+mj-ea"/>
          <a:cs typeface="Times New Roman" pitchFamily="18" charset="0"/>
        </a:defRPr>
      </a:lvl1pPr>
    </p:titleStyle>
    <p:bodyStyle>
      <a:lvl1pPr marL="265113" indent="-265113" algn="l" defTabSz="914400" rtl="0" eaLnBrk="1" latinLnBrk="0" hangingPunct="1">
        <a:lnSpc>
          <a:spcPct val="90000"/>
        </a:lnSpc>
        <a:spcBef>
          <a:spcPts val="960"/>
        </a:spcBef>
        <a:buClr>
          <a:schemeClr val="tx2"/>
        </a:buClr>
        <a:buFont typeface="Symbol" pitchFamily="18" charset="2"/>
        <a:buChar char="-"/>
        <a:defRPr sz="2000" kern="1200">
          <a:solidFill>
            <a:schemeClr val="tx1"/>
          </a:solidFill>
          <a:latin typeface="Arial" pitchFamily="34" charset="0"/>
          <a:ea typeface="+mn-ea"/>
          <a:cs typeface="Arial" pitchFamily="34" charset="0"/>
        </a:defRPr>
      </a:lvl1pPr>
      <a:lvl2pPr marL="538163" indent="-273050" algn="l" defTabSz="914400" rtl="0" eaLnBrk="1" latinLnBrk="0" hangingPunct="1">
        <a:lnSpc>
          <a:spcPct val="90000"/>
        </a:lnSpc>
        <a:spcBef>
          <a:spcPts val="960"/>
        </a:spcBef>
        <a:buClr>
          <a:schemeClr val="tx2"/>
        </a:buClr>
        <a:buFont typeface="Symbol" pitchFamily="18" charset="2"/>
        <a:buChar char="-"/>
        <a:defRPr sz="2000" kern="1200">
          <a:solidFill>
            <a:schemeClr val="tx1"/>
          </a:solidFill>
          <a:latin typeface="Arial" pitchFamily="34" charset="0"/>
          <a:ea typeface="+mn-ea"/>
          <a:cs typeface="Arial" pitchFamily="34" charset="0"/>
        </a:defRPr>
      </a:lvl2pPr>
      <a:lvl3pPr marL="803275" indent="-265113" algn="l" defTabSz="914400" rtl="0" eaLnBrk="1" latinLnBrk="0" hangingPunct="1">
        <a:lnSpc>
          <a:spcPct val="90000"/>
        </a:lnSpc>
        <a:spcBef>
          <a:spcPts val="960"/>
        </a:spcBef>
        <a:buClr>
          <a:schemeClr val="tx2"/>
        </a:buClr>
        <a:buFont typeface="Symbol" pitchFamily="18" charset="2"/>
        <a:buChar char="-"/>
        <a:defRPr sz="2000" kern="1200">
          <a:solidFill>
            <a:schemeClr val="tx1"/>
          </a:solidFill>
          <a:latin typeface="Arial" pitchFamily="34" charset="0"/>
          <a:ea typeface="+mn-ea"/>
          <a:cs typeface="Arial" pitchFamily="34" charset="0"/>
        </a:defRPr>
      </a:lvl3pPr>
      <a:lvl4pPr marL="1076325" indent="-273050" algn="l" defTabSz="914400" rtl="0" eaLnBrk="1" latinLnBrk="0" hangingPunct="1">
        <a:lnSpc>
          <a:spcPct val="90000"/>
        </a:lnSpc>
        <a:spcBef>
          <a:spcPts val="960"/>
        </a:spcBef>
        <a:buClr>
          <a:schemeClr val="tx2"/>
        </a:buClr>
        <a:buFont typeface="Symbol" pitchFamily="18" charset="2"/>
        <a:buChar char="-"/>
        <a:defRPr sz="2000" kern="1200">
          <a:solidFill>
            <a:schemeClr val="tx1"/>
          </a:solidFill>
          <a:latin typeface="Arial" pitchFamily="34" charset="0"/>
          <a:ea typeface="+mn-ea"/>
          <a:cs typeface="Arial" pitchFamily="34" charset="0"/>
        </a:defRPr>
      </a:lvl4pPr>
      <a:lvl5pPr marL="1341438" indent="-265113" algn="l" defTabSz="914400" rtl="0" eaLnBrk="1" latinLnBrk="0" hangingPunct="1">
        <a:lnSpc>
          <a:spcPct val="90000"/>
        </a:lnSpc>
        <a:spcBef>
          <a:spcPts val="960"/>
        </a:spcBef>
        <a:buClr>
          <a:schemeClr val="tx2"/>
        </a:buClr>
        <a:buFont typeface="Symbol" pitchFamily="18"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1.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hemeOverride" Target="../theme/themeOverride1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hemeOverride" Target="../theme/themeOverride1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hemeOverride" Target="../theme/themeOverride1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hemeOverride" Target="../theme/themeOverr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1.xml"/><Relationship Id="rId1" Type="http://schemas.openxmlformats.org/officeDocument/2006/relationships/themeOverride" Target="../theme/themeOverride1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hemeOverride" Target="../theme/themeOverride2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hemeOverride" Target="../theme/themeOverr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1.xml"/><Relationship Id="rId1" Type="http://schemas.openxmlformats.org/officeDocument/2006/relationships/themeOverride" Target="../theme/themeOverride2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hemeOverride" Target="../theme/themeOverride2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hemeOverride" Target="../theme/themeOverride2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hemeOverride" Target="../theme/themeOverride2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hemeOverride" Target="../theme/themeOverride2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1.xml"/><Relationship Id="rId1" Type="http://schemas.openxmlformats.org/officeDocument/2006/relationships/themeOverride" Target="../theme/themeOverride27.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hyperlink" Target="http://upload.wikimedia.org/wikipedia/commons/0/0a/HerceptinFab.jpg" TargetMode="External"/><Relationship Id="rId7" Type="http://schemas.openxmlformats.org/officeDocument/2006/relationships/image" Target="../media/image5.jpeg"/><Relationship Id="rId2" Type="http://schemas.openxmlformats.org/officeDocument/2006/relationships/slideLayout" Target="../slideLayouts/slideLayout11.xml"/><Relationship Id="rId1" Type="http://schemas.openxmlformats.org/officeDocument/2006/relationships/themeOverride" Target="../theme/themeOverride5.xml"/><Relationship Id="rId6" Type="http://schemas.openxmlformats.org/officeDocument/2006/relationships/hyperlink" Target="http://en.wikipedia.org/wiki/File:InsulinHexamer.jpg" TargetMode="External"/><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1.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1.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hyperlink" Target="http://upload.wikimedia.org/wikipedia/commons/0/0a/HerceptinFab.jpg" TargetMode="External"/><Relationship Id="rId2" Type="http://schemas.openxmlformats.org/officeDocument/2006/relationships/slideLayout" Target="../slideLayouts/slideLayout11.xml"/><Relationship Id="rId1" Type="http://schemas.openxmlformats.org/officeDocument/2006/relationships/themeOverride" Target="../theme/themeOverride8.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4"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
            </a:r>
            <a:br>
              <a:rPr lang="en-GB" dirty="0" smtClean="0"/>
            </a:br>
            <a:r>
              <a:rPr lang="en-GB" dirty="0" err="1" smtClean="0"/>
              <a:t>Biosimilars</a:t>
            </a:r>
            <a:r>
              <a:rPr lang="en-GB" dirty="0" smtClean="0"/>
              <a:t> Guideline – a Summary of the Industry Comments</a:t>
            </a:r>
            <a:br>
              <a:rPr lang="en-GB" dirty="0" smtClean="0"/>
            </a:br>
            <a:endParaRPr lang="en-GB" dirty="0"/>
          </a:p>
        </p:txBody>
      </p:sp>
      <p:sp>
        <p:nvSpPr>
          <p:cNvPr id="3" name="Footer Placeholder 2"/>
          <p:cNvSpPr>
            <a:spLocks noGrp="1"/>
          </p:cNvSpPr>
          <p:nvPr>
            <p:ph type="ftr" sz="quarter" idx="11"/>
          </p:nvPr>
        </p:nvSpPr>
        <p:spPr/>
        <p:txBody>
          <a:bodyPr/>
          <a:lstStyle/>
          <a:p>
            <a:r>
              <a:rPr lang="en-GB" noProof="0" smtClean="0"/>
              <a:t>M Bredenhann  |  Nycomed  |  19.11.10</a:t>
            </a:r>
            <a:endParaRPr lang="en-GB" noProof="0"/>
          </a:p>
        </p:txBody>
      </p:sp>
    </p:spTree>
    <p:custDataLst>
      <p:tags r:id="rId2"/>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Regulatory Update EU</a:t>
            </a:r>
            <a:endParaRPr lang="en-GB" dirty="0"/>
          </a:p>
        </p:txBody>
      </p:sp>
      <p:sp>
        <p:nvSpPr>
          <p:cNvPr id="3" name="Slide Number Placeholder 2"/>
          <p:cNvSpPr>
            <a:spLocks noGrp="1"/>
          </p:cNvSpPr>
          <p:nvPr>
            <p:ph type="sldNum" sz="quarter" idx="10"/>
          </p:nvPr>
        </p:nvSpPr>
        <p:spPr/>
        <p:txBody>
          <a:bodyPr/>
          <a:lstStyle/>
          <a:p>
            <a:r>
              <a:rPr lang="en-GB" noProof="0" smtClean="0"/>
              <a:t>Slide </a:t>
            </a:r>
            <a:fld id="{4DA3253C-B4E3-4231-8856-6151A125268D}" type="slidenum">
              <a:rPr lang="en-GB" noProof="0" smtClean="0"/>
              <a:pPr/>
              <a:t>10</a:t>
            </a:fld>
            <a:endParaRPr lang="en-GB" noProof="0"/>
          </a:p>
        </p:txBody>
      </p:sp>
      <p:sp>
        <p:nvSpPr>
          <p:cNvPr id="4" name="Footer Placeholder 3"/>
          <p:cNvSpPr>
            <a:spLocks noGrp="1"/>
          </p:cNvSpPr>
          <p:nvPr>
            <p:ph type="ftr" sz="quarter" idx="11"/>
          </p:nvPr>
        </p:nvSpPr>
        <p:spPr/>
        <p:txBody>
          <a:bodyPr/>
          <a:lstStyle/>
          <a:p>
            <a:r>
              <a:rPr lang="en-GB" noProof="0" smtClean="0"/>
              <a:t>M Bredenhann  |  Nycomed  |  19.11.10</a:t>
            </a:r>
            <a:endParaRPr lang="en-GB" noProof="0"/>
          </a:p>
        </p:txBody>
      </p:sp>
      <p:pic>
        <p:nvPicPr>
          <p:cNvPr id="2050" name="Picture 2" descr="C:\Users\Bredenhann_M\AppData\Local\Microsoft\Windows\Temporary Internet Files\Low\Content.IE5\X0SFM8PZ\Nycomed_ImageBank_0844_Small[1].jpg"/>
          <p:cNvPicPr>
            <a:picLocks noChangeAspect="1" noChangeArrowheads="1"/>
          </p:cNvPicPr>
          <p:nvPr/>
        </p:nvPicPr>
        <p:blipFill>
          <a:blip r:embed="rId3" cstate="print"/>
          <a:srcRect/>
          <a:stretch>
            <a:fillRect/>
          </a:stretch>
        </p:blipFill>
        <p:spPr bwMode="auto">
          <a:xfrm>
            <a:off x="5576955" y="1428760"/>
            <a:ext cx="3171825" cy="4762500"/>
          </a:xfrm>
          <a:prstGeom prst="rect">
            <a:avLst/>
          </a:prstGeom>
          <a:noFill/>
        </p:spPr>
      </p:pic>
      <p:sp>
        <p:nvSpPr>
          <p:cNvPr id="6" name="Rectangle 5"/>
          <p:cNvSpPr/>
          <p:nvPr/>
        </p:nvSpPr>
        <p:spPr>
          <a:xfrm>
            <a:off x="674872" y="1720840"/>
            <a:ext cx="4572000" cy="3416320"/>
          </a:xfrm>
          <a:prstGeom prst="rect">
            <a:avLst/>
          </a:prstGeom>
        </p:spPr>
        <p:txBody>
          <a:bodyPr>
            <a:spAutoFit/>
          </a:bodyPr>
          <a:lstStyle/>
          <a:p>
            <a:r>
              <a:rPr lang="en-ZA" dirty="0" smtClean="0"/>
              <a:t>Europe was the first region in the world with a comprehensive legislative and regulatory pathway for the introduction of </a:t>
            </a:r>
            <a:r>
              <a:rPr lang="en-ZA" dirty="0" err="1" smtClean="0"/>
              <a:t>biosimilars</a:t>
            </a:r>
            <a:r>
              <a:rPr lang="en-ZA" dirty="0" smtClean="0"/>
              <a:t>. </a:t>
            </a:r>
          </a:p>
          <a:p>
            <a:endParaRPr lang="en-ZA" dirty="0" smtClean="0"/>
          </a:p>
          <a:p>
            <a:r>
              <a:rPr lang="en-ZA" dirty="0" smtClean="0"/>
              <a:t>The two cornerstones of the EMEA CHMP guidelines are the need for clinical data and the comparability exercise to show </a:t>
            </a:r>
            <a:r>
              <a:rPr lang="en-ZA" dirty="0" err="1" smtClean="0"/>
              <a:t>biosimilarity</a:t>
            </a:r>
            <a:r>
              <a:rPr lang="en-ZA" dirty="0" smtClean="0"/>
              <a:t> in quality, efficacy and safety. </a:t>
            </a:r>
          </a:p>
          <a:p>
            <a:endParaRPr lang="en-ZA" dirty="0" smtClean="0"/>
          </a:p>
          <a:p>
            <a:r>
              <a:rPr lang="en-ZA" dirty="0" smtClean="0"/>
              <a:t>Six </a:t>
            </a:r>
            <a:r>
              <a:rPr lang="en-ZA" dirty="0" err="1" smtClean="0"/>
              <a:t>biosimilars</a:t>
            </a:r>
            <a:r>
              <a:rPr lang="en-ZA" dirty="0" smtClean="0"/>
              <a:t> have been approved under this pathway. </a:t>
            </a:r>
            <a:endParaRPr lang="en-Z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850" y="840681"/>
            <a:ext cx="8496300" cy="4967287"/>
          </a:xfrm>
        </p:spPr>
        <p:txBody>
          <a:bodyPr/>
          <a:lstStyle/>
          <a:p>
            <a:r>
              <a:rPr lang="en-GB" sz="1800" dirty="0" smtClean="0"/>
              <a:t>The EMEA's Committee for Proprietary Medicinal Products (CPMP), and its descendant, the Committee for Medicinal Products for Human Use (CHMP), have issued a number of guidance documents since 2001 </a:t>
            </a:r>
          </a:p>
          <a:p>
            <a:r>
              <a:rPr lang="en-GB" sz="1800" dirty="0" smtClean="0"/>
              <a:t>The overarching document, CHMP/437, sets the scene by recognizing that the generic approach no longer suffices where </a:t>
            </a:r>
            <a:r>
              <a:rPr lang="en-GB" sz="1800" dirty="0" err="1" smtClean="0"/>
              <a:t>biosimilars</a:t>
            </a:r>
            <a:r>
              <a:rPr lang="en-GB" sz="1800" dirty="0" smtClean="0"/>
              <a:t> are concerned</a:t>
            </a:r>
          </a:p>
          <a:p>
            <a:r>
              <a:rPr lang="en-GB" sz="1800" dirty="0" smtClean="0"/>
              <a:t>The other documents can be categorized according to their focus on quality or clinical issues, or their focus on changes to an existing manufacturing process or an entirely new process. </a:t>
            </a:r>
          </a:p>
          <a:p>
            <a:r>
              <a:rPr lang="en-GB" sz="1800" dirty="0" smtClean="0"/>
              <a:t>An important distinction to be made in this regard is between ‘comparability’, which assesses products preceding and following a change in manufacturing process, and ‘similarity’, which assesses products from entirely different manufacturing processes, with a focus on safety and efficacy. </a:t>
            </a:r>
          </a:p>
          <a:p>
            <a:r>
              <a:rPr lang="en-GB" sz="1800" dirty="0" smtClean="0"/>
              <a:t>The guidelines pertaining to changes in a manufacturing process have already been approved, although the document on quality issues will be superseded by the QE5 document from the ICH (International Conference on Harmonisation). </a:t>
            </a:r>
          </a:p>
          <a:p>
            <a:r>
              <a:rPr lang="en-GB" sz="1800" dirty="0" smtClean="0"/>
              <a:t>The ICH seeks to harmonize regulatory processes across the US, Europe and Japan. EMEA guidelines relevant to new manufacturing processes for </a:t>
            </a:r>
            <a:r>
              <a:rPr lang="en-GB" sz="1800" dirty="0" err="1" smtClean="0"/>
              <a:t>biosimilars</a:t>
            </a:r>
            <a:r>
              <a:rPr lang="en-GB" sz="1800" dirty="0" smtClean="0"/>
              <a:t> are still under review. They are supplemented by a number of Concept Papers, which provide the basis for a case-by-case approach. </a:t>
            </a:r>
          </a:p>
          <a:p>
            <a:endParaRPr lang="en-GB" sz="1600" dirty="0"/>
          </a:p>
        </p:txBody>
      </p:sp>
      <p:sp>
        <p:nvSpPr>
          <p:cNvPr id="3" name="Title 2"/>
          <p:cNvSpPr>
            <a:spLocks noGrp="1"/>
          </p:cNvSpPr>
          <p:nvPr>
            <p:ph type="title"/>
          </p:nvPr>
        </p:nvSpPr>
        <p:spPr>
          <a:xfrm>
            <a:off x="323850" y="115655"/>
            <a:ext cx="8496300" cy="881047"/>
          </a:xfrm>
        </p:spPr>
        <p:txBody>
          <a:bodyPr/>
          <a:lstStyle/>
          <a:p>
            <a:r>
              <a:rPr lang="en-GB" dirty="0" smtClean="0"/>
              <a:t>EU Guidelines</a:t>
            </a:r>
            <a:endParaRPr lang="en-GB" dirty="0"/>
          </a:p>
        </p:txBody>
      </p:sp>
      <p:sp>
        <p:nvSpPr>
          <p:cNvPr id="4" name="Slide Number Placeholder 3"/>
          <p:cNvSpPr>
            <a:spLocks noGrp="1"/>
          </p:cNvSpPr>
          <p:nvPr>
            <p:ph type="sldNum" sz="quarter" idx="10"/>
          </p:nvPr>
        </p:nvSpPr>
        <p:spPr/>
        <p:txBody>
          <a:bodyPr/>
          <a:lstStyle/>
          <a:p>
            <a:r>
              <a:rPr lang="en-GB" noProof="0" smtClean="0"/>
              <a:t>Slide </a:t>
            </a:r>
            <a:fld id="{4DA3253C-B4E3-4231-8856-6151A125268D}" type="slidenum">
              <a:rPr lang="en-GB" noProof="0" smtClean="0"/>
              <a:pPr/>
              <a:t>11</a:t>
            </a:fld>
            <a:endParaRPr lang="en-GB" noProof="0"/>
          </a:p>
        </p:txBody>
      </p:sp>
      <p:sp>
        <p:nvSpPr>
          <p:cNvPr id="5" name="Footer Placeholder 4"/>
          <p:cNvSpPr>
            <a:spLocks noGrp="1"/>
          </p:cNvSpPr>
          <p:nvPr>
            <p:ph type="ftr" sz="quarter" idx="11"/>
          </p:nvPr>
        </p:nvSpPr>
        <p:spPr/>
        <p:txBody>
          <a:bodyPr/>
          <a:lstStyle/>
          <a:p>
            <a:r>
              <a:rPr lang="en-GB" noProof="0" smtClean="0"/>
              <a:t>M Bredenhann  |  Nycomed  |  19.11.10</a:t>
            </a:r>
            <a:endParaRPr lang="en-GB" noProof="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ZA" dirty="0" smtClean="0"/>
              <a:t>Legislation was approved in March to create a regulatory pathway for the approval of </a:t>
            </a:r>
            <a:r>
              <a:rPr lang="en-ZA" dirty="0" err="1" smtClean="0"/>
              <a:t>biosimilars</a:t>
            </a:r>
            <a:r>
              <a:rPr lang="en-ZA" dirty="0" smtClean="0"/>
              <a:t> or follow-on medicines</a:t>
            </a:r>
          </a:p>
          <a:p>
            <a:r>
              <a:rPr lang="en-ZA" dirty="0" smtClean="0"/>
              <a:t>The FDA has yet to issue rules on the new law, which would give the “innovator companies” — those who produce the name-brand biologics — 12 years of data exclusivity before their drug patents can face competition</a:t>
            </a:r>
          </a:p>
          <a:p>
            <a:r>
              <a:rPr lang="en-ZA" dirty="0" err="1" smtClean="0"/>
              <a:t>Momenta</a:t>
            </a:r>
            <a:r>
              <a:rPr lang="en-ZA" dirty="0" smtClean="0"/>
              <a:t> Pharmaceuticals Inc. in Cambridge gained approval for its generic version of the anticoagulant </a:t>
            </a:r>
            <a:r>
              <a:rPr lang="en-ZA" dirty="0" err="1" smtClean="0"/>
              <a:t>Lovenox</a:t>
            </a:r>
            <a:r>
              <a:rPr lang="en-ZA" dirty="0" smtClean="0"/>
              <a:t>, made by French pharmaceutical company </a:t>
            </a:r>
            <a:r>
              <a:rPr lang="en-ZA" dirty="0" err="1" smtClean="0"/>
              <a:t>Sanofi-aventis</a:t>
            </a:r>
            <a:r>
              <a:rPr lang="en-ZA" dirty="0" smtClean="0"/>
              <a:t>. </a:t>
            </a:r>
            <a:r>
              <a:rPr lang="en-ZA" dirty="0" err="1" smtClean="0"/>
              <a:t>Momenta</a:t>
            </a:r>
            <a:r>
              <a:rPr lang="en-ZA" dirty="0" smtClean="0"/>
              <a:t> did not gain approval based on the new law but through an alternative regulatory pathway, in place for years</a:t>
            </a:r>
          </a:p>
          <a:p>
            <a:endParaRPr lang="en-GB" dirty="0"/>
          </a:p>
        </p:txBody>
      </p:sp>
      <p:sp>
        <p:nvSpPr>
          <p:cNvPr id="3" name="Title 2"/>
          <p:cNvSpPr>
            <a:spLocks noGrp="1"/>
          </p:cNvSpPr>
          <p:nvPr>
            <p:ph type="title"/>
          </p:nvPr>
        </p:nvSpPr>
        <p:spPr/>
        <p:txBody>
          <a:bodyPr/>
          <a:lstStyle/>
          <a:p>
            <a:r>
              <a:rPr lang="en-GB" dirty="0" smtClean="0"/>
              <a:t>Regulatory Update - US</a:t>
            </a:r>
            <a:endParaRPr lang="en-GB" dirty="0"/>
          </a:p>
        </p:txBody>
      </p:sp>
      <p:sp>
        <p:nvSpPr>
          <p:cNvPr id="4" name="Slide Number Placeholder 3"/>
          <p:cNvSpPr>
            <a:spLocks noGrp="1"/>
          </p:cNvSpPr>
          <p:nvPr>
            <p:ph type="sldNum" sz="quarter" idx="10"/>
          </p:nvPr>
        </p:nvSpPr>
        <p:spPr/>
        <p:txBody>
          <a:bodyPr/>
          <a:lstStyle/>
          <a:p>
            <a:r>
              <a:rPr lang="en-GB" noProof="0" smtClean="0"/>
              <a:t>Slide </a:t>
            </a:r>
            <a:fld id="{4DA3253C-B4E3-4231-8856-6151A125268D}" type="slidenum">
              <a:rPr lang="en-GB" noProof="0" smtClean="0"/>
              <a:pPr/>
              <a:t>12</a:t>
            </a:fld>
            <a:endParaRPr lang="en-GB" noProof="0"/>
          </a:p>
        </p:txBody>
      </p:sp>
      <p:sp>
        <p:nvSpPr>
          <p:cNvPr id="5" name="Footer Placeholder 4"/>
          <p:cNvSpPr>
            <a:spLocks noGrp="1"/>
          </p:cNvSpPr>
          <p:nvPr>
            <p:ph type="ftr" sz="quarter" idx="11"/>
          </p:nvPr>
        </p:nvSpPr>
        <p:spPr/>
        <p:txBody>
          <a:bodyPr/>
          <a:lstStyle/>
          <a:p>
            <a:r>
              <a:rPr lang="en-GB" noProof="0" smtClean="0"/>
              <a:t>M Bredenhann  |  Nycomed  |  19.11.10</a:t>
            </a:r>
            <a:endParaRPr lang="en-GB" noProof="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type="title"/>
          </p:nvPr>
        </p:nvSpPr>
        <p:spPr>
          <a:xfrm>
            <a:off x="323850" y="1341437"/>
            <a:ext cx="8496300" cy="3394335"/>
          </a:xfrm>
        </p:spPr>
        <p:txBody>
          <a:bodyPr/>
          <a:lstStyle/>
          <a:p>
            <a:r>
              <a:rPr lang="en-GB" dirty="0" smtClean="0"/>
              <a:t>BIOSIMILARS: The Scientific Aspects</a:t>
            </a:r>
          </a:p>
          <a:p>
            <a:r>
              <a:rPr lang="en-GB" dirty="0" smtClean="0"/>
              <a:t>BIOSIMILARS: Regulatory Update EU</a:t>
            </a:r>
          </a:p>
          <a:p>
            <a:r>
              <a:rPr lang="en-GB" dirty="0" smtClean="0">
                <a:solidFill>
                  <a:schemeClr val="bg1"/>
                </a:solidFill>
              </a:rPr>
              <a:t>BIOSIMILARS: Summary of Industry Comments on the MCC Guideline</a:t>
            </a:r>
          </a:p>
          <a:p>
            <a:pPr>
              <a:buNone/>
            </a:pP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850" y="982199"/>
            <a:ext cx="8496300" cy="4967287"/>
          </a:xfrm>
        </p:spPr>
        <p:txBody>
          <a:bodyPr/>
          <a:lstStyle/>
          <a:p>
            <a:r>
              <a:rPr lang="en-GB" dirty="0" smtClean="0"/>
              <a:t>This guideline includes the key components of what is considered to be a minimum necessary approach to approving </a:t>
            </a:r>
            <a:r>
              <a:rPr lang="en-GB" dirty="0" err="1" smtClean="0"/>
              <a:t>biosimilars</a:t>
            </a:r>
            <a:r>
              <a:rPr lang="en-GB" dirty="0" smtClean="0"/>
              <a:t> and even goes beyond this in some ways</a:t>
            </a:r>
          </a:p>
          <a:p>
            <a:r>
              <a:rPr lang="en-GB" dirty="0" smtClean="0"/>
              <a:t>The guideline makes the point clearly that </a:t>
            </a:r>
            <a:r>
              <a:rPr lang="en-GB" dirty="0" err="1" smtClean="0"/>
              <a:t>biosimilars</a:t>
            </a:r>
            <a:r>
              <a:rPr lang="en-GB" dirty="0" smtClean="0"/>
              <a:t> are not generic drugs and that guidelines and regulatory practices associated with generic drugs are not applicable to </a:t>
            </a:r>
            <a:r>
              <a:rPr lang="en-GB" dirty="0" err="1" smtClean="0"/>
              <a:t>biosimilars</a:t>
            </a:r>
            <a:endParaRPr lang="en-GB" dirty="0" smtClean="0"/>
          </a:p>
          <a:p>
            <a:r>
              <a:rPr lang="en-GB" dirty="0" smtClean="0"/>
              <a:t> One question to be grappled with (also an open question in the U.S. at the moment) is what is "highly similar?"  This is not a defined term in the guideline (as it is not in the recently enacted U.S. legislation) and it will be interesting to see, as matters progress, how this will be "defined" in practice</a:t>
            </a:r>
          </a:p>
          <a:p>
            <a:r>
              <a:rPr lang="en-GB" dirty="0" smtClean="0"/>
              <a:t> This guideline is confined to "well-characterized" biologics and is not as broad as other approaches (including the U.S.) that currently appear applicable to all biological products.  This guideline specifically, interestingly, excludes monoclonal antibodies, which seems to signal the country's intent to follow Europe, with a separate guideline or set of guidelines for these unique products. This is an important issue that needs further clarification.</a:t>
            </a:r>
          </a:p>
          <a:p>
            <a:r>
              <a:rPr lang="en-GB" dirty="0" smtClean="0"/>
              <a:t> </a:t>
            </a:r>
          </a:p>
          <a:p>
            <a:endParaRPr lang="en-GB" dirty="0"/>
          </a:p>
        </p:txBody>
      </p:sp>
      <p:sp>
        <p:nvSpPr>
          <p:cNvPr id="3" name="Title 2"/>
          <p:cNvSpPr>
            <a:spLocks noGrp="1"/>
          </p:cNvSpPr>
          <p:nvPr>
            <p:ph type="title"/>
          </p:nvPr>
        </p:nvSpPr>
        <p:spPr/>
        <p:txBody>
          <a:bodyPr/>
          <a:lstStyle/>
          <a:p>
            <a:r>
              <a:rPr lang="en-GB" dirty="0" smtClean="0"/>
              <a:t>General Comments</a:t>
            </a:r>
            <a:endParaRPr lang="en-GB" dirty="0"/>
          </a:p>
        </p:txBody>
      </p:sp>
      <p:sp>
        <p:nvSpPr>
          <p:cNvPr id="4" name="Slide Number Placeholder 3"/>
          <p:cNvSpPr>
            <a:spLocks noGrp="1"/>
          </p:cNvSpPr>
          <p:nvPr>
            <p:ph type="sldNum" sz="quarter" idx="10"/>
          </p:nvPr>
        </p:nvSpPr>
        <p:spPr/>
        <p:txBody>
          <a:bodyPr/>
          <a:lstStyle/>
          <a:p>
            <a:r>
              <a:rPr lang="en-GB" noProof="0" smtClean="0"/>
              <a:t>Slide </a:t>
            </a:r>
            <a:fld id="{4DA3253C-B4E3-4231-8856-6151A125268D}" type="slidenum">
              <a:rPr lang="en-GB" noProof="0" smtClean="0"/>
              <a:pPr/>
              <a:t>14</a:t>
            </a:fld>
            <a:endParaRPr lang="en-GB" noProof="0"/>
          </a:p>
        </p:txBody>
      </p:sp>
      <p:sp>
        <p:nvSpPr>
          <p:cNvPr id="5" name="Footer Placeholder 4"/>
          <p:cNvSpPr>
            <a:spLocks noGrp="1"/>
          </p:cNvSpPr>
          <p:nvPr>
            <p:ph type="ftr" sz="quarter" idx="11"/>
          </p:nvPr>
        </p:nvSpPr>
        <p:spPr/>
        <p:txBody>
          <a:bodyPr/>
          <a:lstStyle/>
          <a:p>
            <a:r>
              <a:rPr lang="en-GB" noProof="0" smtClean="0"/>
              <a:t>M Bredenhann  |  Nycomed  |  19.11.10</a:t>
            </a:r>
            <a:endParaRPr lang="en-GB" noProof="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850" y="1025743"/>
            <a:ext cx="8496300" cy="4967287"/>
          </a:xfrm>
        </p:spPr>
        <p:txBody>
          <a:bodyPr/>
          <a:lstStyle/>
          <a:p>
            <a:r>
              <a:rPr lang="en-GB" dirty="0" smtClean="0"/>
              <a:t>The guideline states strongly that clinical studies, which need to be comparability studies, will be required for approval of </a:t>
            </a:r>
            <a:r>
              <a:rPr lang="en-GB" dirty="0" err="1" smtClean="0"/>
              <a:t>biosimilars</a:t>
            </a:r>
            <a:endParaRPr lang="en-GB" dirty="0" smtClean="0"/>
          </a:p>
          <a:p>
            <a:r>
              <a:rPr lang="en-GB" dirty="0" smtClean="0"/>
              <a:t>This was an important argument in the U.S., as the generic industry pushed for language in statute that specifically discouraged any requirement for clinical studies, while the innovator industry argued that they would be essential</a:t>
            </a:r>
          </a:p>
          <a:p>
            <a:r>
              <a:rPr lang="en-GB" dirty="0" smtClean="0"/>
              <a:t> In addition, the guideline specifically states that a "CMC" component will be a necessary part of the </a:t>
            </a:r>
            <a:r>
              <a:rPr lang="en-GB" dirty="0" err="1" smtClean="0"/>
              <a:t>biosimilars</a:t>
            </a:r>
            <a:r>
              <a:rPr lang="en-GB" dirty="0" smtClean="0"/>
              <a:t> application, to ensure ongoing safety, consistency, etc. with the application of good manufacturing practices</a:t>
            </a:r>
          </a:p>
          <a:p>
            <a:r>
              <a:rPr lang="en-GB" dirty="0" smtClean="0"/>
              <a:t> It is not surprising that the guideline does not deal with naming, as it states early on that it is informed by the EMEA and WHO guidelines, neither of which deals with naming in this sort of guideline.  Indeed, naming remains unsettled in Europe and unclear in the U.S.  Since this guideline is intended to deal with application content in terms of ensuring safety and efficacy of products, it also is not the right vehicle for discussion of exclusivity, which would be dealt with (if at all) in another way</a:t>
            </a:r>
          </a:p>
        </p:txBody>
      </p:sp>
      <p:sp>
        <p:nvSpPr>
          <p:cNvPr id="3" name="Title 2"/>
          <p:cNvSpPr>
            <a:spLocks noGrp="1"/>
          </p:cNvSpPr>
          <p:nvPr>
            <p:ph type="title"/>
          </p:nvPr>
        </p:nvSpPr>
        <p:spPr/>
        <p:txBody>
          <a:bodyPr/>
          <a:lstStyle/>
          <a:p>
            <a:r>
              <a:rPr lang="en-GB" dirty="0" smtClean="0"/>
              <a:t>General Comments</a:t>
            </a:r>
            <a:endParaRPr lang="en-GB" dirty="0"/>
          </a:p>
        </p:txBody>
      </p:sp>
      <p:sp>
        <p:nvSpPr>
          <p:cNvPr id="4" name="Slide Number Placeholder 3"/>
          <p:cNvSpPr>
            <a:spLocks noGrp="1"/>
          </p:cNvSpPr>
          <p:nvPr>
            <p:ph type="sldNum" sz="quarter" idx="10"/>
          </p:nvPr>
        </p:nvSpPr>
        <p:spPr/>
        <p:txBody>
          <a:bodyPr/>
          <a:lstStyle/>
          <a:p>
            <a:r>
              <a:rPr lang="en-GB" noProof="0" smtClean="0"/>
              <a:t>Slide </a:t>
            </a:r>
            <a:fld id="{4DA3253C-B4E3-4231-8856-6151A125268D}" type="slidenum">
              <a:rPr lang="en-GB" noProof="0" smtClean="0"/>
              <a:pPr/>
              <a:t>15</a:t>
            </a:fld>
            <a:endParaRPr lang="en-GB" noProof="0"/>
          </a:p>
        </p:txBody>
      </p:sp>
      <p:sp>
        <p:nvSpPr>
          <p:cNvPr id="5" name="Footer Placeholder 4"/>
          <p:cNvSpPr>
            <a:spLocks noGrp="1"/>
          </p:cNvSpPr>
          <p:nvPr>
            <p:ph type="ftr" sz="quarter" idx="11"/>
          </p:nvPr>
        </p:nvSpPr>
        <p:spPr/>
        <p:txBody>
          <a:bodyPr/>
          <a:lstStyle/>
          <a:p>
            <a:r>
              <a:rPr lang="en-GB" noProof="0" smtClean="0"/>
              <a:t>M Bredenhann  |  Nycomed  |  19.11.10</a:t>
            </a:r>
            <a:endParaRPr lang="en-GB" noProof="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GB" noProof="0" smtClean="0"/>
              <a:t>Slide </a:t>
            </a:r>
            <a:fld id="{4DA3253C-B4E3-4231-8856-6151A125268D}" type="slidenum">
              <a:rPr lang="en-GB" noProof="0" smtClean="0"/>
              <a:pPr/>
              <a:t>16</a:t>
            </a:fld>
            <a:endParaRPr lang="en-GB" noProof="0"/>
          </a:p>
        </p:txBody>
      </p:sp>
      <p:sp>
        <p:nvSpPr>
          <p:cNvPr id="4" name="Footer Placeholder 3"/>
          <p:cNvSpPr>
            <a:spLocks noGrp="1"/>
          </p:cNvSpPr>
          <p:nvPr>
            <p:ph type="ftr" sz="quarter" idx="11"/>
          </p:nvPr>
        </p:nvSpPr>
        <p:spPr/>
        <p:txBody>
          <a:bodyPr/>
          <a:lstStyle/>
          <a:p>
            <a:r>
              <a:rPr lang="en-GB" noProof="0" smtClean="0"/>
              <a:t>M Bredenhann  |  Nycomed  |  19.11.10</a:t>
            </a:r>
            <a:endParaRPr lang="en-GB" noProof="0"/>
          </a:p>
        </p:txBody>
      </p:sp>
      <p:graphicFrame>
        <p:nvGraphicFramePr>
          <p:cNvPr id="6" name="Table 5"/>
          <p:cNvGraphicFramePr>
            <a:graphicFrameLocks noGrp="1"/>
          </p:cNvGraphicFramePr>
          <p:nvPr/>
        </p:nvGraphicFramePr>
        <p:xfrm>
          <a:off x="323850" y="217715"/>
          <a:ext cx="8496300" cy="6085115"/>
        </p:xfrm>
        <a:graphic>
          <a:graphicData uri="http://schemas.openxmlformats.org/drawingml/2006/table">
            <a:tbl>
              <a:tblPr/>
              <a:tblGrid>
                <a:gridCol w="2781688"/>
                <a:gridCol w="3048474"/>
                <a:gridCol w="2666138"/>
              </a:tblGrid>
              <a:tr h="579535">
                <a:tc>
                  <a:txBody>
                    <a:bodyPr/>
                    <a:lstStyle/>
                    <a:p>
                      <a:pPr>
                        <a:spcAft>
                          <a:spcPts val="0"/>
                        </a:spcAft>
                      </a:pPr>
                      <a:r>
                        <a:rPr lang="en-GB" sz="1600" b="1" dirty="0">
                          <a:latin typeface="Calibri"/>
                          <a:ea typeface="Times New Roman"/>
                          <a:cs typeface="Times New Roman"/>
                        </a:rPr>
                        <a:t>Current text / reference to paragraph</a:t>
                      </a:r>
                      <a:endParaRPr lang="en-GB"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en-GB" sz="1600" b="1" dirty="0">
                          <a:latin typeface="Calibri"/>
                          <a:ea typeface="Times New Roman"/>
                          <a:cs typeface="Arial"/>
                        </a:rPr>
                        <a:t>Proposed Amendment</a:t>
                      </a:r>
                      <a:endParaRPr lang="en-GB"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en-GB" sz="1600" b="1" dirty="0">
                          <a:latin typeface="Calibri"/>
                          <a:ea typeface="Times New Roman"/>
                          <a:cs typeface="Arial"/>
                        </a:rPr>
                        <a:t>Rationale / Remarks</a:t>
                      </a:r>
                      <a:endParaRPr lang="en-GB"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7441">
                <a:tc>
                  <a:txBody>
                    <a:bodyPr/>
                    <a:lstStyle/>
                    <a:p>
                      <a:pPr>
                        <a:spcAft>
                          <a:spcPts val="0"/>
                        </a:spcAft>
                      </a:pPr>
                      <a:r>
                        <a:rPr lang="en-GB" sz="1600" b="1" dirty="0">
                          <a:latin typeface="Calibri"/>
                          <a:ea typeface="Times New Roman"/>
                          <a:cs typeface="Times New Roman"/>
                        </a:rPr>
                        <a:t>Guideline Heading:</a:t>
                      </a:r>
                      <a:endParaRPr lang="en-GB" sz="1600" dirty="0">
                        <a:latin typeface="Times New Roman"/>
                        <a:ea typeface="Times New Roman"/>
                        <a:cs typeface="Times New Roman"/>
                      </a:endParaRPr>
                    </a:p>
                    <a:p>
                      <a:pPr>
                        <a:spcAft>
                          <a:spcPts val="0"/>
                        </a:spcAft>
                      </a:pPr>
                      <a:r>
                        <a:rPr lang="en-GB" sz="1600" dirty="0">
                          <a:latin typeface="Calibri"/>
                          <a:ea typeface="Times New Roman"/>
                          <a:cs typeface="Times New Roman"/>
                        </a:rPr>
                        <a:t>GUIDELINES FOR SIMILAR BIOLOGICALMEDICINES (BIOSIMILAR MEDICINES) NON-CLINICAL AND CLINICAL REQUIREMENTS</a:t>
                      </a:r>
                      <a:endParaRPr lang="en-GB"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600" dirty="0">
                        <a:latin typeface="Calibri"/>
                        <a:ea typeface="Times New Roman"/>
                        <a:cs typeface="Times New Roman"/>
                      </a:endParaRPr>
                    </a:p>
                    <a:p>
                      <a:pPr>
                        <a:spcAft>
                          <a:spcPts val="0"/>
                        </a:spcAft>
                      </a:pPr>
                      <a:r>
                        <a:rPr lang="en-GB" sz="1600" dirty="0">
                          <a:latin typeface="Calibri"/>
                          <a:ea typeface="Times New Roman"/>
                          <a:cs typeface="Times New Roman"/>
                        </a:rPr>
                        <a:t>GUIDELINES FOR SIMILAR BIOLOGICAL MEDICINES (BIOSIMILAR MEDICINES) </a:t>
                      </a:r>
                      <a:r>
                        <a:rPr lang="en-GB" sz="1600" i="1" u="sng" dirty="0">
                          <a:latin typeface="Calibri"/>
                          <a:ea typeface="Times New Roman"/>
                          <a:cs typeface="Arial"/>
                        </a:rPr>
                        <a:t>QUALITY</a:t>
                      </a:r>
                      <a:r>
                        <a:rPr lang="en-GB" sz="1600" dirty="0">
                          <a:latin typeface="Calibri"/>
                          <a:ea typeface="Times New Roman"/>
                          <a:cs typeface="Arial"/>
                        </a:rPr>
                        <a:t>, NON-CLINICAL AND CLINICAL REQUIREMENTS.</a:t>
                      </a:r>
                      <a:endParaRPr lang="en-GB"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600" dirty="0">
                        <a:latin typeface="Calibri"/>
                        <a:ea typeface="Times New Roman"/>
                        <a:cs typeface="Arial"/>
                      </a:endParaRPr>
                    </a:p>
                    <a:p>
                      <a:pPr>
                        <a:spcAft>
                          <a:spcPts val="0"/>
                        </a:spcAft>
                      </a:pPr>
                      <a:r>
                        <a:rPr lang="en-GB" sz="1600" dirty="0">
                          <a:latin typeface="Calibri"/>
                          <a:ea typeface="Times New Roman"/>
                          <a:cs typeface="Arial"/>
                        </a:rPr>
                        <a:t>We recommend inclusion of the word “Quality” in the heading, as Quality aspects are addressed in the guideline.</a:t>
                      </a:r>
                      <a:endParaRPr lang="en-GB" sz="1600" dirty="0">
                        <a:latin typeface="Times New Roman"/>
                        <a:ea typeface="Times New Roman"/>
                        <a:cs typeface="Times New Roman"/>
                      </a:endParaRPr>
                    </a:p>
                    <a:p>
                      <a:pPr>
                        <a:spcAft>
                          <a:spcPts val="0"/>
                        </a:spcAft>
                      </a:pPr>
                      <a:r>
                        <a:rPr lang="en-GB" sz="1600" dirty="0">
                          <a:latin typeface="Calibri"/>
                          <a:ea typeface="Times New Roman"/>
                          <a:cs typeface="Arial"/>
                        </a:rPr>
                        <a:t>Clarity is requested in terms of what other guidelines for similar biological medicines are anticipated.</a:t>
                      </a:r>
                      <a:endParaRPr lang="en-GB"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8139">
                <a:tc>
                  <a:txBody>
                    <a:bodyPr/>
                    <a:lstStyle/>
                    <a:p>
                      <a:pPr>
                        <a:spcAft>
                          <a:spcPts val="0"/>
                        </a:spcAft>
                      </a:pPr>
                      <a:r>
                        <a:rPr lang="en-GB" sz="1600" b="1" dirty="0">
                          <a:latin typeface="Calibri"/>
                          <a:ea typeface="Times New Roman"/>
                          <a:cs typeface="Times New Roman"/>
                        </a:rPr>
                        <a:t>1. Preamble</a:t>
                      </a:r>
                      <a:endParaRPr lang="en-GB" sz="1600" dirty="0">
                        <a:latin typeface="Times New Roman"/>
                        <a:ea typeface="Times New Roman"/>
                        <a:cs typeface="Times New Roman"/>
                      </a:endParaRPr>
                    </a:p>
                    <a:p>
                      <a:pPr>
                        <a:spcAft>
                          <a:spcPts val="0"/>
                        </a:spcAft>
                      </a:pPr>
                      <a:r>
                        <a:rPr lang="en-GB" sz="1600" dirty="0">
                          <a:latin typeface="Calibri"/>
                          <a:ea typeface="Times New Roman"/>
                          <a:cs typeface="Times New Roman"/>
                        </a:rPr>
                        <a:t>These guidelines are currently limited to therapeutic protein medicines produced using recombinant DNA technology and other similar technologies.</a:t>
                      </a:r>
                      <a:endParaRPr lang="en-GB"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600" dirty="0">
                        <a:latin typeface="Calibri"/>
                        <a:ea typeface="Times New Roman"/>
                        <a:cs typeface="Times New Roman"/>
                      </a:endParaRPr>
                    </a:p>
                    <a:p>
                      <a:pPr>
                        <a:spcAft>
                          <a:spcPts val="0"/>
                        </a:spcAft>
                      </a:pPr>
                      <a:r>
                        <a:rPr lang="en-GB" sz="1600" dirty="0">
                          <a:latin typeface="Calibri"/>
                          <a:ea typeface="Times New Roman"/>
                          <a:cs typeface="Times New Roman"/>
                        </a:rPr>
                        <a:t>These guidelines are currently limited to therapeutic protein medicines produced using recombinant DNA technology </a:t>
                      </a:r>
                      <a:r>
                        <a:rPr lang="en-GB" sz="1600" i="1" u="sng" dirty="0">
                          <a:latin typeface="Calibri"/>
                          <a:ea typeface="Times New Roman"/>
                          <a:cs typeface="Times New Roman"/>
                        </a:rPr>
                        <a:t>and other similar technologies</a:t>
                      </a:r>
                      <a:r>
                        <a:rPr lang="en-GB" sz="1600" dirty="0">
                          <a:latin typeface="Calibri"/>
                          <a:ea typeface="Times New Roman"/>
                          <a:cs typeface="Times New Roman"/>
                        </a:rPr>
                        <a:t>.</a:t>
                      </a:r>
                      <a:endParaRPr lang="en-GB"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600" dirty="0">
                        <a:latin typeface="Calibri"/>
                        <a:ea typeface="Times New Roman"/>
                        <a:cs typeface="Arial"/>
                      </a:endParaRPr>
                    </a:p>
                    <a:p>
                      <a:pPr>
                        <a:spcAft>
                          <a:spcPts val="0"/>
                        </a:spcAft>
                      </a:pPr>
                      <a:r>
                        <a:rPr lang="en-GB" sz="1600" dirty="0">
                          <a:latin typeface="Calibri"/>
                          <a:ea typeface="Times New Roman"/>
                          <a:cs typeface="Arial"/>
                        </a:rPr>
                        <a:t>Clarity is needed on the statement “and other similar technologies” </a:t>
                      </a:r>
                      <a:endParaRPr lang="en-GB"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GB" noProof="0" smtClean="0"/>
              <a:t>Slide </a:t>
            </a:r>
            <a:fld id="{4DA3253C-B4E3-4231-8856-6151A125268D}" type="slidenum">
              <a:rPr lang="en-GB" noProof="0" smtClean="0"/>
              <a:pPr/>
              <a:t>17</a:t>
            </a:fld>
            <a:endParaRPr lang="en-GB" noProof="0"/>
          </a:p>
        </p:txBody>
      </p:sp>
      <p:sp>
        <p:nvSpPr>
          <p:cNvPr id="4" name="Footer Placeholder 3"/>
          <p:cNvSpPr>
            <a:spLocks noGrp="1"/>
          </p:cNvSpPr>
          <p:nvPr>
            <p:ph type="ftr" sz="quarter" idx="11"/>
          </p:nvPr>
        </p:nvSpPr>
        <p:spPr/>
        <p:txBody>
          <a:bodyPr/>
          <a:lstStyle/>
          <a:p>
            <a:r>
              <a:rPr lang="en-GB" noProof="0" smtClean="0"/>
              <a:t>M Bredenhann  |  Nycomed  |  19.11.10</a:t>
            </a:r>
            <a:endParaRPr lang="en-GB" noProof="0"/>
          </a:p>
        </p:txBody>
      </p:sp>
      <p:graphicFrame>
        <p:nvGraphicFramePr>
          <p:cNvPr id="6" name="Table 5"/>
          <p:cNvGraphicFramePr>
            <a:graphicFrameLocks noGrp="1"/>
          </p:cNvGraphicFramePr>
          <p:nvPr/>
        </p:nvGraphicFramePr>
        <p:xfrm>
          <a:off x="323850" y="141505"/>
          <a:ext cx="8645978" cy="6296597"/>
        </p:xfrm>
        <a:graphic>
          <a:graphicData uri="http://schemas.openxmlformats.org/drawingml/2006/table">
            <a:tbl>
              <a:tblPr/>
              <a:tblGrid>
                <a:gridCol w="2830692"/>
                <a:gridCol w="3102177"/>
                <a:gridCol w="2713109"/>
              </a:tblGrid>
              <a:tr h="246853">
                <a:tc>
                  <a:txBody>
                    <a:bodyPr/>
                    <a:lstStyle/>
                    <a:p>
                      <a:pPr>
                        <a:spcAft>
                          <a:spcPts val="0"/>
                        </a:spcAft>
                      </a:pPr>
                      <a:r>
                        <a:rPr lang="en-GB" sz="1400" b="1" dirty="0">
                          <a:latin typeface="Calibri"/>
                          <a:ea typeface="Times New Roman"/>
                          <a:cs typeface="Times New Roman"/>
                        </a:rPr>
                        <a:t>Current text / reference to paragraph</a:t>
                      </a:r>
                      <a:endParaRPr lang="en-GB" sz="1400" dirty="0">
                        <a:latin typeface="Times New Roman"/>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en-GB" sz="1400" b="1" dirty="0">
                          <a:latin typeface="Calibri"/>
                          <a:ea typeface="Times New Roman"/>
                          <a:cs typeface="Arial"/>
                        </a:rPr>
                        <a:t>Proposed Amendment</a:t>
                      </a:r>
                      <a:endParaRPr lang="en-GB" sz="1400" dirty="0">
                        <a:latin typeface="Times New Roman"/>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en-GB" sz="1400" b="1" dirty="0">
                          <a:latin typeface="Calibri"/>
                          <a:ea typeface="Times New Roman"/>
                          <a:cs typeface="Arial"/>
                        </a:rPr>
                        <a:t>Rationale / Remarks</a:t>
                      </a:r>
                      <a:endParaRPr lang="en-GB" sz="1400" dirty="0">
                        <a:latin typeface="Times New Roman"/>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8771">
                <a:tc>
                  <a:txBody>
                    <a:bodyPr/>
                    <a:lstStyle/>
                    <a:p>
                      <a:pPr>
                        <a:spcAft>
                          <a:spcPts val="0"/>
                        </a:spcAft>
                      </a:pPr>
                      <a:r>
                        <a:rPr lang="en-GB" sz="1400" b="1" dirty="0">
                          <a:latin typeface="Calibri"/>
                          <a:ea typeface="Times New Roman"/>
                          <a:cs typeface="Times New Roman"/>
                        </a:rPr>
                        <a:t>2. Scope</a:t>
                      </a:r>
                      <a:endParaRPr lang="en-GB" sz="1400" dirty="0">
                        <a:latin typeface="Times New Roman"/>
                        <a:ea typeface="Times New Roman"/>
                        <a:cs typeface="Times New Roman"/>
                      </a:endParaRPr>
                    </a:p>
                    <a:p>
                      <a:pPr>
                        <a:spcAft>
                          <a:spcPts val="0"/>
                        </a:spcAft>
                      </a:pPr>
                      <a:r>
                        <a:rPr lang="en-GB" sz="1400" dirty="0">
                          <a:latin typeface="Calibri"/>
                          <a:ea typeface="Times New Roman"/>
                          <a:cs typeface="Times New Roman"/>
                        </a:rPr>
                        <a:t>Vaccines and plasma-derived products, recombinant blood-factors and, Monoclonal antibody products are excluded from the scope of this document.</a:t>
                      </a:r>
                      <a:endParaRPr lang="en-GB" sz="1400" dirty="0">
                        <a:latin typeface="Times New Roman"/>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a:ea typeface="Times New Roman"/>
                        <a:cs typeface="Times New Roman"/>
                      </a:endParaRPr>
                    </a:p>
                    <a:p>
                      <a:pPr>
                        <a:spcAft>
                          <a:spcPts val="0"/>
                        </a:spcAft>
                      </a:pPr>
                      <a:r>
                        <a:rPr lang="en-GB" sz="1400" dirty="0">
                          <a:latin typeface="Calibri"/>
                          <a:ea typeface="Times New Roman"/>
                          <a:cs typeface="Times New Roman"/>
                        </a:rPr>
                        <a:t>Vaccines and plasma-derived products, recombinant blood-factors and, Monoclonal antibody products are excluded from the scope of this document.</a:t>
                      </a:r>
                      <a:endParaRPr lang="en-GB" sz="1400" dirty="0">
                        <a:latin typeface="Times New Roman"/>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a:ea typeface="Times New Roman"/>
                        <a:cs typeface="Arial"/>
                      </a:endParaRPr>
                    </a:p>
                    <a:p>
                      <a:pPr>
                        <a:spcAft>
                          <a:spcPts val="0"/>
                        </a:spcAft>
                      </a:pPr>
                      <a:r>
                        <a:rPr lang="en-GB" sz="1400" dirty="0">
                          <a:latin typeface="Calibri"/>
                          <a:ea typeface="Times New Roman"/>
                          <a:cs typeface="Arial"/>
                        </a:rPr>
                        <a:t>Does it mean that abbreviated applications are not available for these products and that a full new application would need to be submitted?</a:t>
                      </a:r>
                      <a:endParaRPr lang="en-GB" sz="1400" dirty="0">
                        <a:latin typeface="Times New Roman"/>
                        <a:ea typeface="Times New Roman"/>
                        <a:cs typeface="Times New Roman"/>
                      </a:endParaRPr>
                    </a:p>
                    <a:p>
                      <a:pPr>
                        <a:spcAft>
                          <a:spcPts val="0"/>
                        </a:spcAft>
                      </a:pPr>
                      <a:r>
                        <a:rPr lang="en-GB" sz="1400" dirty="0">
                          <a:latin typeface="Calibri"/>
                          <a:ea typeface="Times New Roman"/>
                          <a:cs typeface="Arial"/>
                        </a:rPr>
                        <a:t>It seems to signal that the MCC’s intent is to follow Europe with a separate guideline (or set of guidelines) for these unique products. </a:t>
                      </a:r>
                      <a:endParaRPr lang="en-GB" sz="1400" dirty="0">
                        <a:latin typeface="Times New Roman"/>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2784">
                <a:tc>
                  <a:txBody>
                    <a:bodyPr/>
                    <a:lstStyle/>
                    <a:p>
                      <a:pPr>
                        <a:spcAft>
                          <a:spcPts val="0"/>
                        </a:spcAft>
                      </a:pPr>
                      <a:endParaRPr lang="en-GB" sz="1400" dirty="0">
                        <a:latin typeface="Calibri"/>
                        <a:ea typeface="Times New Roman"/>
                        <a:cs typeface="Times New Roman"/>
                      </a:endParaRPr>
                    </a:p>
                    <a:p>
                      <a:pPr>
                        <a:spcAft>
                          <a:spcPts val="0"/>
                        </a:spcAft>
                      </a:pPr>
                      <a:r>
                        <a:rPr lang="en-GB" sz="1400" dirty="0">
                          <a:latin typeface="Calibri"/>
                          <a:ea typeface="Times New Roman"/>
                          <a:cs typeface="Times New Roman"/>
                        </a:rPr>
                        <a:t>This guideline also does not address the comparability exercise for changes introduced in the manufacturing process of a given product, that is, changes during development and post-registration.  These issues are covered in the current Post-Registration Amendments Guidelines.</a:t>
                      </a:r>
                      <a:endParaRPr lang="en-GB" sz="1400" dirty="0">
                        <a:latin typeface="Times New Roman"/>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a:ea typeface="Times New Roman"/>
                        <a:cs typeface="Times New Roman"/>
                      </a:endParaRPr>
                    </a:p>
                    <a:p>
                      <a:pPr>
                        <a:spcAft>
                          <a:spcPts val="0"/>
                        </a:spcAft>
                      </a:pPr>
                      <a:r>
                        <a:rPr lang="en-GB" sz="1400" dirty="0">
                          <a:latin typeface="Calibri"/>
                          <a:ea typeface="Times New Roman"/>
                          <a:cs typeface="Times New Roman"/>
                        </a:rPr>
                        <a:t>This guideline also does not address the comparability exercise for changes introduced in the manufacturing process of a given product, that is, changes during development and post-registration.  These issues are covered in the current Post-Registration Amendments Guidelines.</a:t>
                      </a:r>
                      <a:endParaRPr lang="en-GB" sz="1400" dirty="0">
                        <a:latin typeface="Times New Roman"/>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400" dirty="0">
                        <a:latin typeface="Calibri"/>
                        <a:ea typeface="Times New Roman"/>
                        <a:cs typeface="Arial"/>
                      </a:endParaRPr>
                    </a:p>
                    <a:p>
                      <a:pPr>
                        <a:spcAft>
                          <a:spcPts val="0"/>
                        </a:spcAft>
                      </a:pPr>
                      <a:r>
                        <a:rPr lang="en-US" sz="1400" dirty="0">
                          <a:latin typeface="Calibri"/>
                          <a:ea typeface="Times New Roman"/>
                          <a:cs typeface="Arial"/>
                        </a:rPr>
                        <a:t>The applicant should demonstrate that the amendments to the method of synthesis of the API do not affect the biological properties of the product and that its efficacy and safety is equivalent to the product </a:t>
                      </a:r>
                      <a:r>
                        <a:rPr lang="en-US" sz="1400" dirty="0" err="1">
                          <a:latin typeface="Calibri"/>
                          <a:ea typeface="Times New Roman"/>
                          <a:cs typeface="Arial"/>
                        </a:rPr>
                        <a:t>synthesised</a:t>
                      </a:r>
                      <a:r>
                        <a:rPr lang="en-US" sz="1400" dirty="0">
                          <a:latin typeface="Calibri"/>
                          <a:ea typeface="Times New Roman"/>
                          <a:cs typeface="Arial"/>
                        </a:rPr>
                        <a:t> by the registered method.</a:t>
                      </a:r>
                      <a:endParaRPr lang="en-GB" sz="1400" dirty="0">
                        <a:latin typeface="Times New Roman"/>
                        <a:ea typeface="Times New Roman"/>
                        <a:cs typeface="Times New Roman"/>
                      </a:endParaRPr>
                    </a:p>
                    <a:p>
                      <a:pPr>
                        <a:spcAft>
                          <a:spcPts val="0"/>
                        </a:spcAft>
                      </a:pPr>
                      <a:r>
                        <a:rPr lang="en-GB" sz="1400" dirty="0">
                          <a:latin typeface="Calibri"/>
                          <a:ea typeface="Times New Roman"/>
                          <a:cs typeface="Arial"/>
                        </a:rPr>
                        <a:t>Process changes must be justified by comparability testing, guided by physicochemical and </a:t>
                      </a:r>
                      <a:r>
                        <a:rPr lang="en-GB" sz="1400" i="1" dirty="0">
                          <a:latin typeface="Calibri"/>
                          <a:ea typeface="Times New Roman"/>
                          <a:cs typeface="Arial"/>
                        </a:rPr>
                        <a:t>in-vitro</a:t>
                      </a:r>
                      <a:r>
                        <a:rPr lang="en-GB" sz="1400" dirty="0">
                          <a:latin typeface="Calibri"/>
                          <a:ea typeface="Times New Roman"/>
                          <a:cs typeface="Arial"/>
                        </a:rPr>
                        <a:t> biological assays. Comparability in terms of physicochemical properties of CMC (quality) information on the </a:t>
                      </a:r>
                      <a:r>
                        <a:rPr lang="en-GB" sz="1400" dirty="0" err="1">
                          <a:latin typeface="Calibri"/>
                          <a:ea typeface="Times New Roman"/>
                          <a:cs typeface="Arial"/>
                        </a:rPr>
                        <a:t>biosimilarity</a:t>
                      </a:r>
                      <a:r>
                        <a:rPr lang="en-GB" sz="1400" dirty="0">
                          <a:latin typeface="Calibri"/>
                          <a:ea typeface="Times New Roman"/>
                          <a:cs typeface="Arial"/>
                        </a:rPr>
                        <a:t> with the reference product approved in . </a:t>
                      </a:r>
                      <a:endParaRPr lang="en-GB" sz="1400" dirty="0">
                        <a:latin typeface="Times New Roman"/>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GB" noProof="0" smtClean="0"/>
              <a:t>Slide </a:t>
            </a:r>
            <a:fld id="{4DA3253C-B4E3-4231-8856-6151A125268D}" type="slidenum">
              <a:rPr lang="en-GB" noProof="0" smtClean="0"/>
              <a:pPr/>
              <a:t>18</a:t>
            </a:fld>
            <a:endParaRPr lang="en-GB" noProof="0"/>
          </a:p>
        </p:txBody>
      </p:sp>
      <p:sp>
        <p:nvSpPr>
          <p:cNvPr id="4" name="Footer Placeholder 3"/>
          <p:cNvSpPr>
            <a:spLocks noGrp="1"/>
          </p:cNvSpPr>
          <p:nvPr>
            <p:ph type="ftr" sz="quarter" idx="11"/>
          </p:nvPr>
        </p:nvSpPr>
        <p:spPr/>
        <p:txBody>
          <a:bodyPr/>
          <a:lstStyle/>
          <a:p>
            <a:r>
              <a:rPr lang="en-GB" noProof="0" smtClean="0"/>
              <a:t>M Bredenhann  |  Nycomed  |  19.11.10</a:t>
            </a:r>
            <a:endParaRPr lang="en-GB" noProof="0"/>
          </a:p>
        </p:txBody>
      </p:sp>
      <p:graphicFrame>
        <p:nvGraphicFramePr>
          <p:cNvPr id="6" name="Table 5"/>
          <p:cNvGraphicFramePr>
            <a:graphicFrameLocks noGrp="1"/>
          </p:cNvGraphicFramePr>
          <p:nvPr/>
        </p:nvGraphicFramePr>
        <p:xfrm>
          <a:off x="323849" y="130619"/>
          <a:ext cx="8645980" cy="6243381"/>
        </p:xfrm>
        <a:graphic>
          <a:graphicData uri="http://schemas.openxmlformats.org/drawingml/2006/table">
            <a:tbl>
              <a:tblPr/>
              <a:tblGrid>
                <a:gridCol w="2830693"/>
                <a:gridCol w="3102179"/>
                <a:gridCol w="2713108"/>
              </a:tblGrid>
              <a:tr h="318198">
                <a:tc>
                  <a:txBody>
                    <a:bodyPr/>
                    <a:lstStyle/>
                    <a:p>
                      <a:pPr>
                        <a:spcAft>
                          <a:spcPts val="0"/>
                        </a:spcAft>
                      </a:pPr>
                      <a:r>
                        <a:rPr lang="en-GB" sz="1200" b="1" dirty="0">
                          <a:latin typeface="Calibri"/>
                          <a:ea typeface="Times New Roman"/>
                          <a:cs typeface="Times New Roman"/>
                        </a:rPr>
                        <a:t>Current text / reference to paragraph</a:t>
                      </a:r>
                      <a:endParaRPr lang="en-GB" sz="1200" dirty="0">
                        <a:latin typeface="Times New Roman"/>
                        <a:ea typeface="Times New Roman"/>
                        <a:cs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en-GB" sz="1200" b="1">
                          <a:latin typeface="Calibri"/>
                          <a:ea typeface="Times New Roman"/>
                          <a:cs typeface="Arial"/>
                        </a:rPr>
                        <a:t>Proposed Amendment</a:t>
                      </a:r>
                      <a:endParaRPr lang="en-GB" sz="1200">
                        <a:latin typeface="Times New Roman"/>
                        <a:ea typeface="Times New Roman"/>
                        <a:cs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en-GB" sz="1200" b="1">
                          <a:latin typeface="Calibri"/>
                          <a:ea typeface="Times New Roman"/>
                          <a:cs typeface="Arial"/>
                        </a:rPr>
                        <a:t>Rationale / Remarks</a:t>
                      </a:r>
                      <a:endParaRPr lang="en-GB" sz="1200">
                        <a:latin typeface="Times New Roman"/>
                        <a:ea typeface="Times New Roman"/>
                        <a:cs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1983">
                <a:tc>
                  <a:txBody>
                    <a:bodyPr/>
                    <a:lstStyle/>
                    <a:p>
                      <a:pPr>
                        <a:spcAft>
                          <a:spcPts val="0"/>
                        </a:spcAft>
                      </a:pPr>
                      <a:r>
                        <a:rPr lang="en-GB" sz="1200" b="1" dirty="0">
                          <a:latin typeface="Calibri"/>
                          <a:ea typeface="Times New Roman"/>
                          <a:cs typeface="Times New Roman"/>
                        </a:rPr>
                        <a:t>3. Introduction and General Guidance</a:t>
                      </a:r>
                      <a:endParaRPr lang="en-GB" sz="1200" dirty="0">
                        <a:latin typeface="Times New Roman"/>
                        <a:ea typeface="Times New Roman"/>
                        <a:cs typeface="Times New Roman"/>
                      </a:endParaRPr>
                    </a:p>
                    <a:p>
                      <a:pPr>
                        <a:spcAft>
                          <a:spcPts val="0"/>
                        </a:spcAft>
                      </a:pPr>
                      <a:r>
                        <a:rPr lang="en-GB" sz="1200" dirty="0">
                          <a:latin typeface="Calibri"/>
                          <a:ea typeface="Times New Roman"/>
                          <a:cs typeface="Times New Roman"/>
                        </a:rPr>
                        <a:t>The guideline outlines the non-clinical and clinical requirements for </a:t>
                      </a:r>
                      <a:r>
                        <a:rPr lang="en-GB" sz="1200" dirty="0" err="1">
                          <a:latin typeface="Calibri"/>
                          <a:ea typeface="Times New Roman"/>
                          <a:cs typeface="Times New Roman"/>
                        </a:rPr>
                        <a:t>biosimilar</a:t>
                      </a:r>
                      <a:r>
                        <a:rPr lang="en-GB" sz="1200" dirty="0">
                          <a:latin typeface="Calibri"/>
                          <a:ea typeface="Times New Roman"/>
                          <a:cs typeface="Times New Roman"/>
                        </a:rPr>
                        <a:t> medicines.  The non-clinical section addresses the </a:t>
                      </a:r>
                      <a:r>
                        <a:rPr lang="en-GB" sz="1200" dirty="0" err="1">
                          <a:latin typeface="Calibri"/>
                          <a:ea typeface="Times New Roman"/>
                          <a:cs typeface="Times New Roman"/>
                        </a:rPr>
                        <a:t>physico</a:t>
                      </a:r>
                      <a:r>
                        <a:rPr lang="en-GB" sz="1200" dirty="0">
                          <a:latin typeface="Calibri"/>
                          <a:ea typeface="Times New Roman"/>
                          <a:cs typeface="Times New Roman"/>
                        </a:rPr>
                        <a:t>-chemical and quality requirements.   The clinical section addresses the requirements for pharmacokinetic, </a:t>
                      </a:r>
                      <a:r>
                        <a:rPr lang="en-GB" sz="1200" dirty="0" err="1">
                          <a:latin typeface="Calibri"/>
                          <a:ea typeface="Times New Roman"/>
                          <a:cs typeface="Times New Roman"/>
                        </a:rPr>
                        <a:t>pharmacodynamic</a:t>
                      </a:r>
                      <a:r>
                        <a:rPr lang="en-GB" sz="1200" dirty="0">
                          <a:latin typeface="Calibri"/>
                          <a:ea typeface="Times New Roman"/>
                          <a:cs typeface="Times New Roman"/>
                        </a:rPr>
                        <a:t>, safety and efficacy studies as well as the </a:t>
                      </a:r>
                      <a:r>
                        <a:rPr lang="en-GB" sz="1200" dirty="0" err="1">
                          <a:latin typeface="Calibri"/>
                          <a:ea typeface="Times New Roman"/>
                          <a:cs typeface="Times New Roman"/>
                        </a:rPr>
                        <a:t>pharmacotoxicological</a:t>
                      </a:r>
                      <a:r>
                        <a:rPr lang="en-GB" sz="1200" dirty="0">
                          <a:latin typeface="Calibri"/>
                          <a:ea typeface="Times New Roman"/>
                          <a:cs typeface="Times New Roman"/>
                        </a:rPr>
                        <a:t> assessments, with special emphasis on studying the immunogenicity of the </a:t>
                      </a:r>
                      <a:r>
                        <a:rPr lang="en-GB" sz="1200" dirty="0" err="1">
                          <a:latin typeface="Calibri"/>
                          <a:ea typeface="Times New Roman"/>
                          <a:cs typeface="Times New Roman"/>
                        </a:rPr>
                        <a:t>biosimilar</a:t>
                      </a:r>
                      <a:r>
                        <a:rPr lang="en-GB" sz="1200" dirty="0">
                          <a:latin typeface="Calibri"/>
                          <a:ea typeface="Times New Roman"/>
                          <a:cs typeface="Times New Roman"/>
                        </a:rPr>
                        <a:t> medicines.  The section on </a:t>
                      </a:r>
                      <a:r>
                        <a:rPr lang="en-GB" sz="1200" dirty="0" err="1">
                          <a:latin typeface="Calibri"/>
                          <a:ea typeface="Times New Roman"/>
                          <a:cs typeface="Times New Roman"/>
                        </a:rPr>
                        <a:t>pharmacovigilance</a:t>
                      </a:r>
                      <a:r>
                        <a:rPr lang="en-GB" sz="1200" dirty="0">
                          <a:latin typeface="Calibri"/>
                          <a:ea typeface="Times New Roman"/>
                          <a:cs typeface="Times New Roman"/>
                        </a:rPr>
                        <a:t> addresses the in-use safety of the medicine as well as the risk management plan.</a:t>
                      </a:r>
                      <a:endParaRPr lang="en-GB" sz="1200" dirty="0">
                        <a:latin typeface="Times New Roman"/>
                        <a:ea typeface="Times New Roman"/>
                        <a:cs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latin typeface="Calibri"/>
                        <a:ea typeface="Times New Roman"/>
                        <a:cs typeface="Times New Roman"/>
                      </a:endParaRPr>
                    </a:p>
                    <a:p>
                      <a:pPr>
                        <a:spcAft>
                          <a:spcPts val="0"/>
                        </a:spcAft>
                      </a:pPr>
                      <a:r>
                        <a:rPr lang="en-GB" sz="1200" dirty="0">
                          <a:latin typeface="Calibri"/>
                          <a:ea typeface="Times New Roman"/>
                          <a:cs typeface="Times New Roman"/>
                        </a:rPr>
                        <a:t>The proposal below provides for “quality” to be incorporated into this statement.</a:t>
                      </a:r>
                      <a:endParaRPr lang="en-GB" sz="1200" dirty="0">
                        <a:latin typeface="Times New Roman"/>
                        <a:ea typeface="Times New Roman"/>
                        <a:cs typeface="Times New Roman"/>
                      </a:endParaRPr>
                    </a:p>
                    <a:p>
                      <a:pPr>
                        <a:spcAft>
                          <a:spcPts val="0"/>
                        </a:spcAft>
                      </a:pPr>
                      <a:r>
                        <a:rPr lang="en-GB" sz="1200" dirty="0">
                          <a:latin typeface="Calibri"/>
                          <a:ea typeface="Times New Roman"/>
                          <a:cs typeface="Times New Roman"/>
                        </a:rPr>
                        <a:t>The guideline outlines the </a:t>
                      </a:r>
                      <a:r>
                        <a:rPr lang="en-GB" sz="1200" i="1" u="sng" dirty="0">
                          <a:latin typeface="Calibri"/>
                          <a:ea typeface="Times New Roman"/>
                          <a:cs typeface="Times New Roman"/>
                        </a:rPr>
                        <a:t>quality</a:t>
                      </a:r>
                      <a:r>
                        <a:rPr lang="en-GB" sz="1200" dirty="0">
                          <a:latin typeface="Calibri"/>
                          <a:ea typeface="Times New Roman"/>
                          <a:cs typeface="Times New Roman"/>
                        </a:rPr>
                        <a:t>, non-clinical and clinical requirements for </a:t>
                      </a:r>
                      <a:r>
                        <a:rPr lang="en-GB" sz="1200" dirty="0" err="1">
                          <a:latin typeface="Calibri"/>
                          <a:ea typeface="Times New Roman"/>
                          <a:cs typeface="Times New Roman"/>
                        </a:rPr>
                        <a:t>biosimilar</a:t>
                      </a:r>
                      <a:r>
                        <a:rPr lang="en-GB" sz="1200" dirty="0">
                          <a:latin typeface="Calibri"/>
                          <a:ea typeface="Times New Roman"/>
                          <a:cs typeface="Times New Roman"/>
                        </a:rPr>
                        <a:t> medicines.  The </a:t>
                      </a:r>
                      <a:r>
                        <a:rPr lang="en-GB" sz="1200" i="1" u="sng" dirty="0">
                          <a:latin typeface="Calibri"/>
                          <a:ea typeface="Times New Roman"/>
                          <a:cs typeface="Times New Roman"/>
                        </a:rPr>
                        <a:t>quality</a:t>
                      </a:r>
                      <a:r>
                        <a:rPr lang="en-GB" sz="1200" i="1" dirty="0">
                          <a:latin typeface="Calibri"/>
                          <a:ea typeface="Times New Roman"/>
                          <a:cs typeface="Times New Roman"/>
                        </a:rPr>
                        <a:t> </a:t>
                      </a:r>
                      <a:r>
                        <a:rPr lang="en-GB" sz="1200" dirty="0">
                          <a:latin typeface="Calibri"/>
                          <a:ea typeface="Times New Roman"/>
                          <a:cs typeface="Times New Roman"/>
                        </a:rPr>
                        <a:t>section addresses the </a:t>
                      </a:r>
                      <a:r>
                        <a:rPr lang="en-GB" sz="1200" dirty="0" err="1">
                          <a:latin typeface="Calibri"/>
                          <a:ea typeface="Times New Roman"/>
                          <a:cs typeface="Times New Roman"/>
                        </a:rPr>
                        <a:t>physico</a:t>
                      </a:r>
                      <a:r>
                        <a:rPr lang="en-GB" sz="1200" dirty="0">
                          <a:latin typeface="Calibri"/>
                          <a:ea typeface="Times New Roman"/>
                          <a:cs typeface="Times New Roman"/>
                        </a:rPr>
                        <a:t>-chemical and quality requirements. </a:t>
                      </a:r>
                      <a:r>
                        <a:rPr lang="en-GB" sz="1200" i="1" u="sng" dirty="0">
                          <a:latin typeface="Calibri"/>
                          <a:ea typeface="Times New Roman"/>
                          <a:cs typeface="Times New Roman"/>
                        </a:rPr>
                        <a:t>The non-clinical section addresses the </a:t>
                      </a:r>
                      <a:r>
                        <a:rPr lang="en-GB" sz="1200" i="1" u="sng" dirty="0" err="1">
                          <a:latin typeface="Calibri"/>
                          <a:ea typeface="Times New Roman"/>
                          <a:cs typeface="Times New Roman"/>
                        </a:rPr>
                        <a:t>pharmaco</a:t>
                      </a:r>
                      <a:r>
                        <a:rPr lang="en-GB" sz="1200" i="1" u="sng" dirty="0">
                          <a:latin typeface="Calibri"/>
                          <a:ea typeface="Times New Roman"/>
                          <a:cs typeface="Times New Roman"/>
                        </a:rPr>
                        <a:t>-toxicological assessments</a:t>
                      </a:r>
                      <a:r>
                        <a:rPr lang="en-GB" sz="1200" i="1" dirty="0">
                          <a:latin typeface="Calibri"/>
                          <a:ea typeface="Times New Roman"/>
                          <a:cs typeface="Times New Roman"/>
                        </a:rPr>
                        <a:t>.</a:t>
                      </a:r>
                      <a:r>
                        <a:rPr lang="en-GB" sz="1200" dirty="0">
                          <a:latin typeface="Calibri"/>
                          <a:ea typeface="Times New Roman"/>
                          <a:cs typeface="Times New Roman"/>
                        </a:rPr>
                        <a:t> The clinical section addresses the requirements for pharmacokinetic, </a:t>
                      </a:r>
                      <a:r>
                        <a:rPr lang="en-GB" sz="1200" dirty="0" err="1">
                          <a:latin typeface="Calibri"/>
                          <a:ea typeface="Times New Roman"/>
                          <a:cs typeface="Times New Roman"/>
                        </a:rPr>
                        <a:t>pharmacodynamic</a:t>
                      </a:r>
                      <a:r>
                        <a:rPr lang="en-GB" sz="1200" dirty="0">
                          <a:latin typeface="Calibri"/>
                          <a:ea typeface="Times New Roman"/>
                          <a:cs typeface="Times New Roman"/>
                        </a:rPr>
                        <a:t>, safety and efficacy studies with special emphasis on studying the immunogenicity of the </a:t>
                      </a:r>
                      <a:r>
                        <a:rPr lang="en-GB" sz="1200" dirty="0" err="1">
                          <a:latin typeface="Calibri"/>
                          <a:ea typeface="Times New Roman"/>
                          <a:cs typeface="Times New Roman"/>
                        </a:rPr>
                        <a:t>biosimilar</a:t>
                      </a:r>
                      <a:r>
                        <a:rPr lang="en-GB" sz="1200" dirty="0">
                          <a:latin typeface="Calibri"/>
                          <a:ea typeface="Times New Roman"/>
                          <a:cs typeface="Times New Roman"/>
                        </a:rPr>
                        <a:t> medicines.  The section on </a:t>
                      </a:r>
                      <a:r>
                        <a:rPr lang="en-GB" sz="1200" dirty="0" err="1">
                          <a:latin typeface="Calibri"/>
                          <a:ea typeface="Times New Roman"/>
                          <a:cs typeface="Times New Roman"/>
                        </a:rPr>
                        <a:t>pharmacovigilance</a:t>
                      </a:r>
                      <a:r>
                        <a:rPr lang="en-GB" sz="1200" dirty="0">
                          <a:latin typeface="Calibri"/>
                          <a:ea typeface="Times New Roman"/>
                          <a:cs typeface="Times New Roman"/>
                        </a:rPr>
                        <a:t> addresses the in-use safety of the medicine as well as the risk management plan.</a:t>
                      </a:r>
                      <a:endParaRPr lang="en-GB" sz="1200" dirty="0">
                        <a:latin typeface="Times New Roman"/>
                        <a:ea typeface="Times New Roman"/>
                        <a:cs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200" dirty="0">
                        <a:latin typeface="Calibri"/>
                        <a:ea typeface="Times New Roman"/>
                        <a:cs typeface="Arial"/>
                      </a:endParaRPr>
                    </a:p>
                    <a:p>
                      <a:pPr>
                        <a:spcAft>
                          <a:spcPts val="0"/>
                        </a:spcAft>
                      </a:pPr>
                      <a:r>
                        <a:rPr lang="en-US" sz="1200" dirty="0">
                          <a:latin typeface="Calibri"/>
                          <a:ea typeface="Times New Roman"/>
                          <a:cs typeface="Arial"/>
                        </a:rPr>
                        <a:t>We recommend separation of quality aspects and non-clinical aspects:</a:t>
                      </a:r>
                      <a:endParaRPr lang="en-GB" sz="1200" dirty="0">
                        <a:latin typeface="Times New Roman"/>
                        <a:ea typeface="Times New Roman"/>
                        <a:cs typeface="Times New Roman"/>
                      </a:endParaRPr>
                    </a:p>
                    <a:p>
                      <a:pPr>
                        <a:spcAft>
                          <a:spcPts val="0"/>
                        </a:spcAft>
                      </a:pPr>
                      <a:r>
                        <a:rPr lang="en-GB" sz="1200" dirty="0">
                          <a:solidFill>
                            <a:srgbClr val="000000"/>
                          </a:solidFill>
                          <a:latin typeface="Calibri"/>
                          <a:ea typeface="Times New Roman"/>
                          <a:cs typeface="Arial"/>
                        </a:rPr>
                        <a:t>The non-clinical section is not aimed </a:t>
                      </a:r>
                      <a:r>
                        <a:rPr lang="en-GB" sz="1200" i="1" dirty="0">
                          <a:solidFill>
                            <a:srgbClr val="000000"/>
                          </a:solidFill>
                          <a:latin typeface="Calibri"/>
                          <a:ea typeface="Times New Roman"/>
                          <a:cs typeface="Arial"/>
                        </a:rPr>
                        <a:t>per se</a:t>
                      </a:r>
                      <a:r>
                        <a:rPr lang="en-GB" sz="1200" dirty="0">
                          <a:solidFill>
                            <a:srgbClr val="000000"/>
                          </a:solidFill>
                          <a:latin typeface="Calibri"/>
                          <a:ea typeface="Times New Roman"/>
                          <a:cs typeface="Arial"/>
                        </a:rPr>
                        <a:t> to address </a:t>
                      </a:r>
                      <a:r>
                        <a:rPr lang="en-GB" sz="1200" dirty="0" err="1">
                          <a:solidFill>
                            <a:srgbClr val="000000"/>
                          </a:solidFill>
                          <a:latin typeface="Calibri"/>
                          <a:ea typeface="Times New Roman"/>
                          <a:cs typeface="Arial"/>
                        </a:rPr>
                        <a:t>physico</a:t>
                      </a:r>
                      <a:r>
                        <a:rPr lang="en-GB" sz="1200" dirty="0">
                          <a:solidFill>
                            <a:srgbClr val="000000"/>
                          </a:solidFill>
                          <a:latin typeface="Calibri"/>
                          <a:ea typeface="Times New Roman"/>
                          <a:cs typeface="Arial"/>
                        </a:rPr>
                        <a:t>-chemical and quality issues, but is rather dedicated for </a:t>
                      </a:r>
                      <a:r>
                        <a:rPr lang="en-GB" sz="1200" dirty="0" err="1">
                          <a:latin typeface="Calibri"/>
                          <a:ea typeface="Times New Roman"/>
                          <a:cs typeface="Arial"/>
                        </a:rPr>
                        <a:t>pharmaco</a:t>
                      </a:r>
                      <a:r>
                        <a:rPr lang="en-GB" sz="1200" dirty="0">
                          <a:latin typeface="Calibri"/>
                          <a:ea typeface="Times New Roman"/>
                          <a:cs typeface="Arial"/>
                        </a:rPr>
                        <a:t>-toxicological assessment.</a:t>
                      </a:r>
                      <a:endParaRPr lang="en-GB" sz="1200" dirty="0">
                        <a:latin typeface="Times New Roman"/>
                        <a:ea typeface="Times New Roman"/>
                        <a:cs typeface="Times New Roman"/>
                      </a:endParaRPr>
                    </a:p>
                    <a:p>
                      <a:pPr>
                        <a:spcAft>
                          <a:spcPts val="0"/>
                        </a:spcAft>
                      </a:pPr>
                      <a:r>
                        <a:rPr lang="en-GB" sz="1200" dirty="0">
                          <a:latin typeface="Calibri"/>
                          <a:ea typeface="Times New Roman"/>
                          <a:cs typeface="Arial"/>
                        </a:rPr>
                        <a:t>In the same way, the clinical section does not address </a:t>
                      </a:r>
                      <a:r>
                        <a:rPr lang="en-GB" sz="1200" i="1" dirty="0">
                          <a:latin typeface="Calibri"/>
                          <a:ea typeface="Times New Roman"/>
                          <a:cs typeface="Arial"/>
                        </a:rPr>
                        <a:t>per se</a:t>
                      </a:r>
                      <a:r>
                        <a:rPr lang="en-GB" sz="1200" dirty="0">
                          <a:latin typeface="Calibri"/>
                          <a:ea typeface="Times New Roman"/>
                          <a:cs typeface="Arial"/>
                        </a:rPr>
                        <a:t> </a:t>
                      </a:r>
                      <a:r>
                        <a:rPr lang="en-GB" sz="1200" dirty="0" err="1">
                          <a:latin typeface="Calibri"/>
                          <a:ea typeface="Times New Roman"/>
                          <a:cs typeface="Arial"/>
                        </a:rPr>
                        <a:t>pharmaco</a:t>
                      </a:r>
                      <a:r>
                        <a:rPr lang="en-GB" sz="1200" dirty="0">
                          <a:latin typeface="Calibri"/>
                          <a:ea typeface="Times New Roman"/>
                          <a:cs typeface="Arial"/>
                        </a:rPr>
                        <a:t>-toxicological assessments.</a:t>
                      </a:r>
                      <a:endParaRPr lang="en-GB" sz="1200" dirty="0">
                        <a:latin typeface="Times New Roman"/>
                        <a:ea typeface="Times New Roman"/>
                        <a:cs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4686">
                <a:tc>
                  <a:txBody>
                    <a:bodyPr/>
                    <a:lstStyle/>
                    <a:p>
                      <a:pPr>
                        <a:spcAft>
                          <a:spcPts val="0"/>
                        </a:spcAft>
                      </a:pPr>
                      <a:endParaRPr lang="en-GB" sz="1200">
                        <a:latin typeface="Calibri"/>
                        <a:ea typeface="Times New Roman"/>
                        <a:cs typeface="Times New Roman"/>
                      </a:endParaRPr>
                    </a:p>
                    <a:p>
                      <a:pPr>
                        <a:spcAft>
                          <a:spcPts val="0"/>
                        </a:spcAft>
                      </a:pPr>
                      <a:r>
                        <a:rPr lang="en-GB" sz="1200">
                          <a:latin typeface="Calibri"/>
                          <a:ea typeface="Times New Roman"/>
                          <a:cs typeface="Times New Roman"/>
                        </a:rPr>
                        <a:t>The quality issues relevant for demonstration of comparability for similar biological medicinal products containing recombinant DNA-derived proteins have been</a:t>
                      </a:r>
                      <a:r>
                        <a:rPr lang="en-GB" sz="1200">
                          <a:solidFill>
                            <a:srgbClr val="FF6600"/>
                          </a:solidFill>
                          <a:latin typeface="Calibri"/>
                          <a:ea typeface="Times New Roman"/>
                          <a:cs typeface="Times New Roman"/>
                        </a:rPr>
                        <a:t> </a:t>
                      </a:r>
                      <a:r>
                        <a:rPr lang="en-GB" sz="1200">
                          <a:latin typeface="Calibri"/>
                          <a:ea typeface="Times New Roman"/>
                          <a:cs typeface="Times New Roman"/>
                        </a:rPr>
                        <a:t>addressed in the EMEA</a:t>
                      </a:r>
                      <a:r>
                        <a:rPr lang="en-GB" sz="1200">
                          <a:solidFill>
                            <a:srgbClr val="FF6600"/>
                          </a:solidFill>
                          <a:latin typeface="Calibri"/>
                          <a:ea typeface="Times New Roman"/>
                          <a:cs typeface="Times New Roman"/>
                        </a:rPr>
                        <a:t> </a:t>
                      </a:r>
                      <a:r>
                        <a:rPr lang="en-GB" sz="1200">
                          <a:latin typeface="Calibri"/>
                          <a:ea typeface="Times New Roman"/>
                          <a:cs typeface="Times New Roman"/>
                        </a:rPr>
                        <a:t>”</a:t>
                      </a:r>
                      <a:r>
                        <a:rPr lang="en-GB" sz="1200" b="1">
                          <a:latin typeface="Calibri"/>
                          <a:ea typeface="Times New Roman"/>
                          <a:cs typeface="Times New Roman"/>
                        </a:rPr>
                        <a:t>Guideline on similar biological medicinal products containing biotechnology-derived proteins as active substances: quality issues</a:t>
                      </a:r>
                      <a:r>
                        <a:rPr lang="en-GB" sz="1200">
                          <a:latin typeface="Calibri"/>
                          <a:ea typeface="Times New Roman"/>
                          <a:cs typeface="Times New Roman"/>
                        </a:rPr>
                        <a:t>”.</a:t>
                      </a:r>
                      <a:endParaRPr lang="en-GB" sz="1200">
                        <a:latin typeface="Times New Roman"/>
                        <a:ea typeface="Times New Roman"/>
                        <a:cs typeface="Times New Roman"/>
                      </a:endParaRPr>
                    </a:p>
                    <a:p>
                      <a:pPr>
                        <a:spcAft>
                          <a:spcPts val="0"/>
                        </a:spcAft>
                      </a:pPr>
                      <a:r>
                        <a:rPr lang="en-GB" sz="1200">
                          <a:latin typeface="Calibri"/>
                          <a:ea typeface="Times New Roman"/>
                          <a:cs typeface="Times New Roman"/>
                        </a:rPr>
                        <a:t>Product class specific annexes will supplement this guideline where a need has been or will be identified.  In any case, the company should justify the approach taken during the development of the product.</a:t>
                      </a:r>
                      <a:endParaRPr lang="en-GB" sz="1200">
                        <a:latin typeface="Times New Roman"/>
                        <a:ea typeface="Times New Roman"/>
                        <a:cs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a:latin typeface="Times New Roman"/>
                        <a:ea typeface="Times New Roman"/>
                        <a:cs typeface="Times New Roman"/>
                      </a:endParaRPr>
                    </a:p>
                    <a:p>
                      <a:pPr>
                        <a:spcAft>
                          <a:spcPts val="0"/>
                        </a:spcAft>
                      </a:pPr>
                      <a:r>
                        <a:rPr lang="en-GB" sz="1200" strike="sngStrike">
                          <a:latin typeface="Calibri"/>
                          <a:ea typeface="Times New Roman"/>
                          <a:cs typeface="Times New Roman"/>
                        </a:rPr>
                        <a:t>The quality issues relevant for demonstration of comparability for similar biological medicinal products containing recombinant DNA-derived proteins have been</a:t>
                      </a:r>
                      <a:r>
                        <a:rPr lang="en-GB" sz="1200" strike="sngStrike">
                          <a:solidFill>
                            <a:srgbClr val="FF6600"/>
                          </a:solidFill>
                          <a:latin typeface="Calibri"/>
                          <a:ea typeface="Times New Roman"/>
                          <a:cs typeface="Times New Roman"/>
                        </a:rPr>
                        <a:t> </a:t>
                      </a:r>
                      <a:r>
                        <a:rPr lang="en-GB" sz="1200" strike="sngStrike">
                          <a:latin typeface="Calibri"/>
                          <a:ea typeface="Times New Roman"/>
                          <a:cs typeface="Times New Roman"/>
                        </a:rPr>
                        <a:t>addressed in the EMEA</a:t>
                      </a:r>
                      <a:r>
                        <a:rPr lang="en-GB" sz="1200" strike="sngStrike">
                          <a:solidFill>
                            <a:srgbClr val="FF6600"/>
                          </a:solidFill>
                          <a:latin typeface="Calibri"/>
                          <a:ea typeface="Times New Roman"/>
                          <a:cs typeface="Times New Roman"/>
                        </a:rPr>
                        <a:t> </a:t>
                      </a:r>
                      <a:r>
                        <a:rPr lang="en-GB" sz="1200" strike="sngStrike">
                          <a:latin typeface="Calibri"/>
                          <a:ea typeface="Times New Roman"/>
                          <a:cs typeface="Times New Roman"/>
                        </a:rPr>
                        <a:t>”</a:t>
                      </a:r>
                      <a:r>
                        <a:rPr lang="en-GB" sz="1200" b="1" strike="sngStrike">
                          <a:latin typeface="Calibri"/>
                          <a:ea typeface="Times New Roman"/>
                          <a:cs typeface="Times New Roman"/>
                        </a:rPr>
                        <a:t>Guideline on similar biological medicinal products containing biotechnology-derived proteins as active substances: quality issues</a:t>
                      </a:r>
                      <a:r>
                        <a:rPr lang="en-GB" sz="1200" strike="sngStrike">
                          <a:latin typeface="Calibri"/>
                          <a:ea typeface="Times New Roman"/>
                          <a:cs typeface="Times New Roman"/>
                        </a:rPr>
                        <a:t>”.</a:t>
                      </a:r>
                      <a:endParaRPr lang="en-GB" sz="1200">
                        <a:latin typeface="Times New Roman"/>
                        <a:ea typeface="Times New Roman"/>
                        <a:cs typeface="Times New Roman"/>
                      </a:endParaRPr>
                    </a:p>
                    <a:p>
                      <a:pPr>
                        <a:spcAft>
                          <a:spcPts val="0"/>
                        </a:spcAft>
                      </a:pPr>
                      <a:r>
                        <a:rPr lang="en-GB" sz="1200">
                          <a:latin typeface="Calibri"/>
                          <a:ea typeface="Times New Roman"/>
                          <a:cs typeface="Times New Roman"/>
                        </a:rPr>
                        <a:t>Product class specific annexes will supplement this guideline where a need has been or will be identified.  In any case, the company should justify the approach taken during the development of the product.</a:t>
                      </a:r>
                      <a:endParaRPr lang="en-GB" sz="1200">
                        <a:latin typeface="Times New Roman"/>
                        <a:ea typeface="Times New Roman"/>
                        <a:cs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200" dirty="0">
                        <a:latin typeface="Calibri"/>
                        <a:ea typeface="Times New Roman"/>
                        <a:cs typeface="Arial"/>
                      </a:endParaRPr>
                    </a:p>
                    <a:p>
                      <a:pPr>
                        <a:spcAft>
                          <a:spcPts val="0"/>
                        </a:spcAft>
                      </a:pPr>
                      <a:r>
                        <a:rPr lang="en-US" sz="1200" dirty="0">
                          <a:latin typeface="Calibri"/>
                          <a:ea typeface="Times New Roman"/>
                          <a:cs typeface="Arial"/>
                        </a:rPr>
                        <a:t>We recommend deletion of the first paragraph, as indicated.</a:t>
                      </a:r>
                      <a:endParaRPr lang="en-GB" sz="1200" dirty="0">
                        <a:latin typeface="Times New Roman"/>
                        <a:ea typeface="Times New Roman"/>
                        <a:cs typeface="Times New Roman"/>
                      </a:endParaRPr>
                    </a:p>
                    <a:p>
                      <a:pPr>
                        <a:spcAft>
                          <a:spcPts val="600"/>
                        </a:spcAft>
                      </a:pPr>
                      <a:r>
                        <a:rPr lang="en-GB" sz="1200" dirty="0">
                          <a:latin typeface="Calibri"/>
                          <a:ea typeface="Times New Roman"/>
                          <a:cs typeface="Times New Roman"/>
                        </a:rPr>
                        <a:t>Clarity is needed on the intention of the MCC to establish a similar guideline system on </a:t>
                      </a:r>
                      <a:r>
                        <a:rPr lang="en-GB" sz="1200" dirty="0" err="1">
                          <a:latin typeface="Calibri"/>
                          <a:ea typeface="Times New Roman"/>
                          <a:cs typeface="Times New Roman"/>
                        </a:rPr>
                        <a:t>biosimilars</a:t>
                      </a:r>
                      <a:r>
                        <a:rPr lang="en-GB" sz="1200" dirty="0">
                          <a:latin typeface="Calibri"/>
                          <a:ea typeface="Times New Roman"/>
                          <a:cs typeface="Times New Roman"/>
                        </a:rPr>
                        <a:t>, similar to the EMEA.</a:t>
                      </a:r>
                      <a:endParaRPr lang="en-GB" sz="1200" dirty="0">
                        <a:latin typeface="Times New Roman"/>
                        <a:ea typeface="Times New Roman"/>
                        <a:cs typeface="Times New Roman"/>
                      </a:endParaRPr>
                    </a:p>
                  </a:txBody>
                  <a:tcPr marL="52103" marR="52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GB" noProof="0" smtClean="0"/>
              <a:t>Slide </a:t>
            </a:r>
            <a:fld id="{4DA3253C-B4E3-4231-8856-6151A125268D}" type="slidenum">
              <a:rPr lang="en-GB" noProof="0" smtClean="0"/>
              <a:pPr/>
              <a:t>19</a:t>
            </a:fld>
            <a:endParaRPr lang="en-GB" noProof="0"/>
          </a:p>
        </p:txBody>
      </p:sp>
      <p:sp>
        <p:nvSpPr>
          <p:cNvPr id="4" name="Footer Placeholder 3"/>
          <p:cNvSpPr>
            <a:spLocks noGrp="1"/>
          </p:cNvSpPr>
          <p:nvPr>
            <p:ph type="ftr" sz="quarter" idx="11"/>
          </p:nvPr>
        </p:nvSpPr>
        <p:spPr/>
        <p:txBody>
          <a:bodyPr/>
          <a:lstStyle/>
          <a:p>
            <a:r>
              <a:rPr lang="en-GB" noProof="0" smtClean="0"/>
              <a:t>M Bredenhann  |  Nycomed  |  19.11.10</a:t>
            </a:r>
            <a:endParaRPr lang="en-GB" noProof="0"/>
          </a:p>
        </p:txBody>
      </p:sp>
      <p:graphicFrame>
        <p:nvGraphicFramePr>
          <p:cNvPr id="5" name="Table 4"/>
          <p:cNvGraphicFramePr>
            <a:graphicFrameLocks noGrp="1"/>
          </p:cNvGraphicFramePr>
          <p:nvPr/>
        </p:nvGraphicFramePr>
        <p:xfrm>
          <a:off x="323850" y="653144"/>
          <a:ext cx="8134349" cy="5120640"/>
        </p:xfrm>
        <a:graphic>
          <a:graphicData uri="http://schemas.openxmlformats.org/drawingml/2006/table">
            <a:tbl>
              <a:tblPr/>
              <a:tblGrid>
                <a:gridCol w="2663186"/>
                <a:gridCol w="2918605"/>
                <a:gridCol w="2552558"/>
              </a:tblGrid>
              <a:tr h="216607">
                <a:tc>
                  <a:txBody>
                    <a:bodyPr/>
                    <a:lstStyle/>
                    <a:p>
                      <a:pPr>
                        <a:spcAft>
                          <a:spcPts val="0"/>
                        </a:spcAft>
                      </a:pPr>
                      <a:r>
                        <a:rPr lang="en-GB" sz="1400" b="1" dirty="0">
                          <a:latin typeface="Calibri"/>
                          <a:ea typeface="Times New Roman"/>
                          <a:cs typeface="Times New Roman"/>
                        </a:rPr>
                        <a:t>Current text / reference to paragraph</a:t>
                      </a:r>
                      <a:endParaRPr lang="en-GB"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en-GB" sz="1400" b="1">
                          <a:latin typeface="Calibri"/>
                          <a:ea typeface="Times New Roman"/>
                          <a:cs typeface="Arial"/>
                        </a:rPr>
                        <a:t>Proposed Amendment</a:t>
                      </a:r>
                      <a:endParaRPr lang="en-GB"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en-GB" sz="1400" b="1">
                          <a:latin typeface="Calibri"/>
                          <a:ea typeface="Times New Roman"/>
                          <a:cs typeface="Arial"/>
                        </a:rPr>
                        <a:t>Rationale / Remarks</a:t>
                      </a:r>
                      <a:endParaRPr lang="en-GB"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7563">
                <a:tc>
                  <a:txBody>
                    <a:bodyPr/>
                    <a:lstStyle/>
                    <a:p>
                      <a:pPr>
                        <a:spcAft>
                          <a:spcPts val="0"/>
                        </a:spcAft>
                      </a:pPr>
                      <a:r>
                        <a:rPr lang="en-GB" sz="1400" b="1" dirty="0">
                          <a:latin typeface="Calibri"/>
                          <a:ea typeface="Times New Roman"/>
                          <a:cs typeface="Times New Roman"/>
                        </a:rPr>
                        <a:t>5. Clinical, Safety and Efficacy</a:t>
                      </a:r>
                      <a:endParaRPr lang="en-GB" sz="1400" dirty="0">
                        <a:latin typeface="Times New Roman"/>
                        <a:ea typeface="Times New Roman"/>
                        <a:cs typeface="Times New Roman"/>
                      </a:endParaRPr>
                    </a:p>
                    <a:p>
                      <a:pPr>
                        <a:spcAft>
                          <a:spcPts val="0"/>
                        </a:spcAft>
                      </a:pPr>
                      <a:r>
                        <a:rPr lang="en-GB" sz="1400" b="1" dirty="0">
                          <a:latin typeface="Calibri"/>
                          <a:ea typeface="Times New Roman"/>
                          <a:cs typeface="Times New Roman"/>
                        </a:rPr>
                        <a:t>5.1 Non-Clinical data</a:t>
                      </a:r>
                      <a:endParaRPr lang="en-GB" sz="1400" dirty="0">
                        <a:latin typeface="Times New Roman"/>
                        <a:ea typeface="Times New Roman"/>
                        <a:cs typeface="Times New Roman"/>
                      </a:endParaRPr>
                    </a:p>
                    <a:p>
                      <a:pPr>
                        <a:spcAft>
                          <a:spcPts val="0"/>
                        </a:spcAft>
                      </a:pPr>
                      <a:r>
                        <a:rPr lang="en-GB" sz="1400" dirty="0">
                          <a:latin typeface="Calibri"/>
                          <a:ea typeface="Times New Roman"/>
                          <a:cs typeface="Arial"/>
                        </a:rPr>
                        <a:t>Non-clinical studies should be performed before initiating clinical development, and should be comparative in nature, designed to detect differences in response between the similar biological product and the reference medicinal product and not just the response </a:t>
                      </a:r>
                      <a:r>
                        <a:rPr lang="en-GB" sz="1400" i="1" dirty="0">
                          <a:latin typeface="Calibri"/>
                          <a:ea typeface="Times New Roman"/>
                          <a:cs typeface="Arial"/>
                        </a:rPr>
                        <a:t>per se</a:t>
                      </a:r>
                      <a:r>
                        <a:rPr lang="en-GB" sz="1400" dirty="0">
                          <a:latin typeface="Calibri"/>
                          <a:ea typeface="Times New Roman"/>
                          <a:cs typeface="Arial"/>
                        </a:rPr>
                        <a:t>.</a:t>
                      </a:r>
                      <a:endParaRPr lang="en-GB" sz="1400" dirty="0">
                        <a:latin typeface="Times New Roman"/>
                        <a:ea typeface="Times New Roman"/>
                        <a:cs typeface="Times New Roman"/>
                      </a:endParaRPr>
                    </a:p>
                    <a:p>
                      <a:pPr>
                        <a:spcAft>
                          <a:spcPts val="0"/>
                        </a:spcAft>
                      </a:pPr>
                      <a:r>
                        <a:rPr lang="en-GB" sz="1400" dirty="0">
                          <a:latin typeface="Calibri"/>
                          <a:ea typeface="Times New Roman"/>
                          <a:cs typeface="Arial"/>
                        </a:rPr>
                        <a:t>The objective is to establish the chemical and molecular nature of the active ingredient, and to show that it has no detectable differences in </a:t>
                      </a:r>
                      <a:r>
                        <a:rPr lang="en-GB" sz="1400" dirty="0" err="1">
                          <a:latin typeface="Calibri"/>
                          <a:ea typeface="Times New Roman"/>
                          <a:cs typeface="Arial"/>
                        </a:rPr>
                        <a:t>physico</a:t>
                      </a:r>
                      <a:r>
                        <a:rPr lang="en-GB" sz="1400" dirty="0">
                          <a:latin typeface="Calibri"/>
                          <a:ea typeface="Times New Roman"/>
                          <a:cs typeface="Arial"/>
                        </a:rPr>
                        <a:t>-chemical characteristics when compared to the active ingredient in the innovator product must</a:t>
                      </a:r>
                      <a:r>
                        <a:rPr lang="en-GB" sz="1400" dirty="0">
                          <a:solidFill>
                            <a:srgbClr val="FF0000"/>
                          </a:solidFill>
                          <a:latin typeface="Calibri"/>
                          <a:ea typeface="Times New Roman"/>
                          <a:cs typeface="Arial"/>
                        </a:rPr>
                        <a:t> </a:t>
                      </a:r>
                      <a:r>
                        <a:rPr lang="en-GB" sz="1400" dirty="0">
                          <a:latin typeface="Calibri"/>
                          <a:ea typeface="Times New Roman"/>
                          <a:cs typeface="Arial"/>
                        </a:rPr>
                        <a:t>be fully justified in the non-clinical overview and/or the pharmaceutical expert report.</a:t>
                      </a:r>
                      <a:endParaRPr lang="en-GB"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b="1" dirty="0">
                          <a:latin typeface="Calibri"/>
                          <a:ea typeface="Times New Roman"/>
                          <a:cs typeface="Times New Roman"/>
                        </a:rPr>
                        <a:t>5. </a:t>
                      </a:r>
                      <a:r>
                        <a:rPr lang="en-GB" sz="1400" b="1" i="1" u="sng" dirty="0">
                          <a:latin typeface="Calibri"/>
                          <a:ea typeface="Times New Roman"/>
                          <a:cs typeface="Times New Roman"/>
                        </a:rPr>
                        <a:t>Quality / Non-Clinical Data</a:t>
                      </a:r>
                      <a:r>
                        <a:rPr lang="en-GB" sz="1400" b="1" dirty="0">
                          <a:latin typeface="Calibri"/>
                          <a:ea typeface="Times New Roman"/>
                          <a:cs typeface="Times New Roman"/>
                        </a:rPr>
                        <a:t> / Clinical, Safety and Efficacy</a:t>
                      </a:r>
                      <a:endParaRPr lang="en-GB" sz="1400" dirty="0">
                        <a:latin typeface="Times New Roman"/>
                        <a:ea typeface="Times New Roman"/>
                        <a:cs typeface="Times New Roman"/>
                      </a:endParaRPr>
                    </a:p>
                    <a:p>
                      <a:pPr>
                        <a:spcAft>
                          <a:spcPts val="0"/>
                        </a:spcAft>
                      </a:pPr>
                      <a:r>
                        <a:rPr lang="en-GB" sz="1400" b="1" dirty="0">
                          <a:latin typeface="Calibri"/>
                          <a:ea typeface="Times New Roman"/>
                          <a:cs typeface="Times New Roman"/>
                        </a:rPr>
                        <a:t>5.1 Quality Data</a:t>
                      </a:r>
                      <a:endParaRPr lang="en-GB" sz="1400" dirty="0">
                        <a:latin typeface="Times New Roman"/>
                        <a:ea typeface="Times New Roman"/>
                        <a:cs typeface="Times New Roman"/>
                      </a:endParaRPr>
                    </a:p>
                    <a:p>
                      <a:pPr>
                        <a:spcAft>
                          <a:spcPts val="0"/>
                        </a:spcAft>
                      </a:pPr>
                      <a:r>
                        <a:rPr lang="en-GB" sz="1400" dirty="0">
                          <a:latin typeface="Calibri"/>
                          <a:ea typeface="Times New Roman"/>
                          <a:cs typeface="Arial"/>
                        </a:rPr>
                        <a:t>The objective is to establish the chemical and molecular nature of the active ingredient, and to show that it has no </a:t>
                      </a:r>
                      <a:r>
                        <a:rPr lang="en-GB" sz="1400" strike="sngStrike" dirty="0">
                          <a:latin typeface="Calibri"/>
                          <a:ea typeface="Times New Roman"/>
                          <a:cs typeface="Arial"/>
                        </a:rPr>
                        <a:t>detectable</a:t>
                      </a:r>
                      <a:r>
                        <a:rPr lang="en-GB" sz="1400" dirty="0">
                          <a:latin typeface="Calibri"/>
                          <a:ea typeface="Times New Roman"/>
                          <a:cs typeface="Arial"/>
                        </a:rPr>
                        <a:t> </a:t>
                      </a:r>
                      <a:r>
                        <a:rPr lang="en-GB" sz="1400" i="1" u="sng" dirty="0">
                          <a:latin typeface="Calibri"/>
                          <a:ea typeface="Times New Roman"/>
                          <a:cs typeface="Arial"/>
                        </a:rPr>
                        <a:t>relevant</a:t>
                      </a:r>
                      <a:r>
                        <a:rPr lang="en-GB" sz="1400" i="1" dirty="0">
                          <a:latin typeface="Calibri"/>
                          <a:ea typeface="Times New Roman"/>
                          <a:cs typeface="Arial"/>
                        </a:rPr>
                        <a:t> </a:t>
                      </a:r>
                      <a:r>
                        <a:rPr lang="en-GB" sz="1400" dirty="0">
                          <a:latin typeface="Calibri"/>
                          <a:ea typeface="Times New Roman"/>
                          <a:cs typeface="Arial"/>
                        </a:rPr>
                        <a:t>differences in </a:t>
                      </a:r>
                      <a:r>
                        <a:rPr lang="en-GB" sz="1400" dirty="0" err="1">
                          <a:latin typeface="Calibri"/>
                          <a:ea typeface="Times New Roman"/>
                          <a:cs typeface="Arial"/>
                        </a:rPr>
                        <a:t>physico</a:t>
                      </a:r>
                      <a:r>
                        <a:rPr lang="en-GB" sz="1400" dirty="0">
                          <a:latin typeface="Calibri"/>
                          <a:ea typeface="Times New Roman"/>
                          <a:cs typeface="Arial"/>
                        </a:rPr>
                        <a:t>-chemical characteristics when compared to the active ingredient in the innovator product.</a:t>
                      </a:r>
                      <a:endParaRPr lang="en-GB" sz="1400" dirty="0">
                        <a:latin typeface="Times New Roman"/>
                        <a:ea typeface="Times New Roman"/>
                        <a:cs typeface="Times New Roman"/>
                      </a:endParaRPr>
                    </a:p>
                    <a:p>
                      <a:pPr>
                        <a:spcAft>
                          <a:spcPts val="0"/>
                        </a:spcAft>
                      </a:pPr>
                      <a:r>
                        <a:rPr lang="en-US" sz="1400" dirty="0">
                          <a:latin typeface="Calibri"/>
                          <a:ea typeface="Times New Roman"/>
                          <a:cs typeface="Arial"/>
                        </a:rPr>
                        <a:t>Add in the following:</a:t>
                      </a:r>
                      <a:endParaRPr lang="en-GB" sz="1400" dirty="0">
                        <a:latin typeface="Times New Roman"/>
                        <a:ea typeface="Times New Roman"/>
                        <a:cs typeface="Times New Roman"/>
                      </a:endParaRPr>
                    </a:p>
                    <a:p>
                      <a:pPr>
                        <a:spcAft>
                          <a:spcPts val="0"/>
                        </a:spcAft>
                      </a:pPr>
                      <a:r>
                        <a:rPr lang="en-US" sz="1400" dirty="0">
                          <a:latin typeface="Calibri"/>
                          <a:ea typeface="Times New Roman"/>
                          <a:cs typeface="Arial"/>
                        </a:rPr>
                        <a:t>The final </a:t>
                      </a:r>
                      <a:r>
                        <a:rPr lang="en-US" sz="1400" dirty="0" err="1">
                          <a:latin typeface="Calibri"/>
                          <a:ea typeface="Times New Roman"/>
                          <a:cs typeface="Arial"/>
                        </a:rPr>
                        <a:t>biosimilar</a:t>
                      </a:r>
                      <a:r>
                        <a:rPr lang="en-US" sz="1400" dirty="0">
                          <a:latin typeface="Calibri"/>
                          <a:ea typeface="Times New Roman"/>
                          <a:cs typeface="Arial"/>
                        </a:rPr>
                        <a:t> product must also be compared to the reference product. </a:t>
                      </a:r>
                      <a:r>
                        <a:rPr lang="en-GB" sz="1400" dirty="0">
                          <a:latin typeface="Calibri"/>
                          <a:ea typeface="Times New Roman"/>
                          <a:cs typeface="Times New Roman"/>
                        </a:rPr>
                        <a:t>The quality issues relevant for demonstration of comparability for similar biological medicinal products containing recombinant DNA-derived proteins have been addressed in the EMEA ”Guideline on similar biological medicinal products containing biotechnology-derived proteins as active substances: quality issues”.</a:t>
                      </a:r>
                      <a:endParaRPr lang="en-GB"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a:ea typeface="Times New Roman"/>
                        <a:cs typeface="Arial"/>
                      </a:endParaRPr>
                    </a:p>
                    <a:p>
                      <a:pPr>
                        <a:spcAft>
                          <a:spcPts val="0"/>
                        </a:spcAft>
                      </a:pPr>
                      <a:r>
                        <a:rPr lang="en-GB" sz="1400" dirty="0">
                          <a:latin typeface="Calibri"/>
                          <a:ea typeface="Times New Roman"/>
                          <a:cs typeface="Arial"/>
                        </a:rPr>
                        <a:t>We suggest separate headings for quality aspects and non-clinical aspects, as indicated.</a:t>
                      </a:r>
                      <a:endParaRPr lang="en-GB" sz="1400" dirty="0">
                        <a:latin typeface="Times New Roman"/>
                        <a:ea typeface="Times New Roman"/>
                        <a:cs typeface="Times New Roman"/>
                      </a:endParaRPr>
                    </a:p>
                    <a:p>
                      <a:pPr>
                        <a:spcAft>
                          <a:spcPts val="0"/>
                        </a:spcAft>
                      </a:pPr>
                      <a:r>
                        <a:rPr lang="en-GB" sz="1400" dirty="0">
                          <a:latin typeface="Calibri"/>
                          <a:ea typeface="Times New Roman"/>
                          <a:cs typeface="Times New Roman"/>
                        </a:rPr>
                        <a:t>We suggest that the word “detectable” should be changed to “relevant”, as some detectable </a:t>
                      </a:r>
                      <a:r>
                        <a:rPr lang="en-GB" sz="1400" dirty="0" err="1">
                          <a:latin typeface="Calibri"/>
                          <a:ea typeface="Times New Roman"/>
                          <a:cs typeface="Times New Roman"/>
                        </a:rPr>
                        <a:t>physico</a:t>
                      </a:r>
                      <a:r>
                        <a:rPr lang="en-GB" sz="1400" dirty="0">
                          <a:latin typeface="Calibri"/>
                          <a:ea typeface="Times New Roman"/>
                          <a:cs typeface="Times New Roman"/>
                        </a:rPr>
                        <a:t>-chemical differences may not be relevant, in that they would not adversely affect the quality or activity of the product.</a:t>
                      </a:r>
                      <a:endParaRPr lang="en-GB" sz="1400" dirty="0">
                        <a:latin typeface="Times New Roman"/>
                        <a:ea typeface="Times New Roman"/>
                        <a:cs typeface="Times New Roman"/>
                      </a:endParaRPr>
                    </a:p>
                    <a:p>
                      <a:pPr>
                        <a:spcAft>
                          <a:spcPts val="0"/>
                        </a:spcAft>
                      </a:pPr>
                      <a:r>
                        <a:rPr lang="en-US" sz="1400" dirty="0">
                          <a:latin typeface="Calibri"/>
                          <a:ea typeface="Times New Roman"/>
                          <a:cs typeface="Arial"/>
                        </a:rPr>
                        <a:t>It should be clearly specified that comparison should not only be done on the active ingredient but also on the finished product; (formulation, packaging may also have a strong impact on the quality and stability of the product and ultimately on its efficacy and safety).</a:t>
                      </a:r>
                      <a:endParaRPr lang="en-GB"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BIOSIMILARS: The Scientific Aspects</a:t>
            </a:r>
          </a:p>
          <a:p>
            <a:r>
              <a:rPr lang="en-GB" dirty="0" smtClean="0"/>
              <a:t>BIOSIMILARS: Regulatory Update EU / US</a:t>
            </a:r>
          </a:p>
          <a:p>
            <a:r>
              <a:rPr lang="en-GB" dirty="0" smtClean="0"/>
              <a:t>BIOSIMILARS: Summary of Industry </a:t>
            </a:r>
            <a:r>
              <a:rPr lang="en-GB" dirty="0" err="1" smtClean="0"/>
              <a:t>omments</a:t>
            </a:r>
            <a:r>
              <a:rPr lang="en-GB" dirty="0" smtClean="0"/>
              <a:t> on the MCC Guideline</a:t>
            </a:r>
          </a:p>
          <a:p>
            <a:pPr>
              <a:buNone/>
            </a:pPr>
            <a:endParaRPr lang="en-GB" dirty="0"/>
          </a:p>
        </p:txBody>
      </p:sp>
      <p:sp>
        <p:nvSpPr>
          <p:cNvPr id="3" name="Title 2"/>
          <p:cNvSpPr>
            <a:spLocks noGrp="1"/>
          </p:cNvSpPr>
          <p:nvPr>
            <p:ph type="title"/>
          </p:nvPr>
        </p:nvSpPr>
        <p:spPr/>
        <p:txBody>
          <a:bodyPr/>
          <a:lstStyle/>
          <a:p>
            <a:r>
              <a:rPr lang="en-GB" dirty="0" smtClean="0"/>
              <a:t>Discussion Topics</a:t>
            </a:r>
            <a:endParaRPr lang="en-GB" dirty="0"/>
          </a:p>
        </p:txBody>
      </p:sp>
      <p:sp>
        <p:nvSpPr>
          <p:cNvPr id="4" name="Slide Number Placeholder 3"/>
          <p:cNvSpPr>
            <a:spLocks noGrp="1"/>
          </p:cNvSpPr>
          <p:nvPr>
            <p:ph type="sldNum" sz="quarter" idx="10"/>
          </p:nvPr>
        </p:nvSpPr>
        <p:spPr/>
        <p:txBody>
          <a:bodyPr/>
          <a:lstStyle/>
          <a:p>
            <a:r>
              <a:rPr lang="en-GB" noProof="0" smtClean="0"/>
              <a:t>Slide </a:t>
            </a:r>
            <a:fld id="{4DA3253C-B4E3-4231-8856-6151A125268D}" type="slidenum">
              <a:rPr lang="en-GB" noProof="0" smtClean="0"/>
              <a:pPr/>
              <a:t>2</a:t>
            </a:fld>
            <a:endParaRPr lang="en-GB" noProof="0"/>
          </a:p>
        </p:txBody>
      </p:sp>
      <p:sp>
        <p:nvSpPr>
          <p:cNvPr id="5" name="Footer Placeholder 4"/>
          <p:cNvSpPr>
            <a:spLocks noGrp="1"/>
          </p:cNvSpPr>
          <p:nvPr>
            <p:ph type="ftr" sz="quarter" idx="11"/>
          </p:nvPr>
        </p:nvSpPr>
        <p:spPr/>
        <p:txBody>
          <a:bodyPr/>
          <a:lstStyle/>
          <a:p>
            <a:r>
              <a:rPr lang="en-GB" noProof="0" smtClean="0"/>
              <a:t>M Bredenhann  |  Nycomed  |  19.11.10</a:t>
            </a:r>
            <a:endParaRPr lang="en-GB" noProof="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GB" noProof="0" smtClean="0"/>
              <a:t>Slide </a:t>
            </a:r>
            <a:fld id="{4DA3253C-B4E3-4231-8856-6151A125268D}" type="slidenum">
              <a:rPr lang="en-GB" noProof="0" smtClean="0"/>
              <a:pPr/>
              <a:t>20</a:t>
            </a:fld>
            <a:endParaRPr lang="en-GB" noProof="0"/>
          </a:p>
        </p:txBody>
      </p:sp>
      <p:sp>
        <p:nvSpPr>
          <p:cNvPr id="4" name="Footer Placeholder 3"/>
          <p:cNvSpPr>
            <a:spLocks noGrp="1"/>
          </p:cNvSpPr>
          <p:nvPr>
            <p:ph type="ftr" sz="quarter" idx="11"/>
          </p:nvPr>
        </p:nvSpPr>
        <p:spPr/>
        <p:txBody>
          <a:bodyPr/>
          <a:lstStyle/>
          <a:p>
            <a:r>
              <a:rPr lang="en-GB" noProof="0" smtClean="0"/>
              <a:t>M Bredenhann  |  Nycomed  |  19.11.10</a:t>
            </a:r>
            <a:endParaRPr lang="en-GB" noProof="0"/>
          </a:p>
        </p:txBody>
      </p:sp>
      <p:graphicFrame>
        <p:nvGraphicFramePr>
          <p:cNvPr id="5" name="Table 4"/>
          <p:cNvGraphicFramePr>
            <a:graphicFrameLocks noGrp="1"/>
          </p:cNvGraphicFramePr>
          <p:nvPr/>
        </p:nvGraphicFramePr>
        <p:xfrm>
          <a:off x="323849" y="141508"/>
          <a:ext cx="8645980" cy="6088945"/>
        </p:xfrm>
        <a:graphic>
          <a:graphicData uri="http://schemas.openxmlformats.org/drawingml/2006/table">
            <a:tbl>
              <a:tblPr/>
              <a:tblGrid>
                <a:gridCol w="2830693"/>
                <a:gridCol w="3102179"/>
                <a:gridCol w="2713108"/>
              </a:tblGrid>
              <a:tr h="236785">
                <a:tc>
                  <a:txBody>
                    <a:bodyPr/>
                    <a:lstStyle/>
                    <a:p>
                      <a:pPr>
                        <a:spcAft>
                          <a:spcPts val="0"/>
                        </a:spcAft>
                      </a:pPr>
                      <a:r>
                        <a:rPr lang="en-GB" sz="1200" b="1" dirty="0">
                          <a:latin typeface="Calibri"/>
                          <a:ea typeface="Times New Roman"/>
                          <a:cs typeface="Times New Roman"/>
                        </a:rPr>
                        <a:t>Current text / reference to paragraph</a:t>
                      </a:r>
                      <a:endParaRPr lang="en-GB" sz="1200" dirty="0">
                        <a:latin typeface="Times New Roman"/>
                        <a:ea typeface="Times New Roman"/>
                        <a:cs typeface="Times New Roman"/>
                      </a:endParaRPr>
                    </a:p>
                  </a:txBody>
                  <a:tcPr marL="47256" marR="47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en-GB" sz="1200" b="1" dirty="0">
                          <a:latin typeface="Calibri"/>
                          <a:ea typeface="Times New Roman"/>
                          <a:cs typeface="Arial"/>
                        </a:rPr>
                        <a:t>Proposed Amendment</a:t>
                      </a:r>
                      <a:endParaRPr lang="en-GB" sz="1200" dirty="0">
                        <a:latin typeface="Times New Roman"/>
                        <a:ea typeface="Times New Roman"/>
                        <a:cs typeface="Times New Roman"/>
                      </a:endParaRPr>
                    </a:p>
                  </a:txBody>
                  <a:tcPr marL="47256" marR="47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en-GB" sz="1200" b="1">
                          <a:latin typeface="Calibri"/>
                          <a:ea typeface="Times New Roman"/>
                          <a:cs typeface="Arial"/>
                        </a:rPr>
                        <a:t>Rationale / Remarks</a:t>
                      </a:r>
                      <a:endParaRPr lang="en-GB" sz="1200">
                        <a:latin typeface="Times New Roman"/>
                        <a:ea typeface="Times New Roman"/>
                        <a:cs typeface="Times New Roman"/>
                      </a:endParaRPr>
                    </a:p>
                  </a:txBody>
                  <a:tcPr marL="47256" marR="47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3927">
                <a:tc>
                  <a:txBody>
                    <a:bodyPr/>
                    <a:lstStyle/>
                    <a:p>
                      <a:pPr>
                        <a:spcAft>
                          <a:spcPts val="0"/>
                        </a:spcAft>
                      </a:pPr>
                      <a:r>
                        <a:rPr lang="en-GB" sz="1200" b="1" dirty="0">
                          <a:latin typeface="Calibri"/>
                          <a:ea typeface="Times New Roman"/>
                          <a:cs typeface="Arial"/>
                        </a:rPr>
                        <a:t>5.1 (Cont.)</a:t>
                      </a:r>
                      <a:endParaRPr lang="en-GB" sz="1200" dirty="0">
                        <a:latin typeface="Times New Roman"/>
                        <a:ea typeface="Times New Roman"/>
                        <a:cs typeface="Times New Roman"/>
                      </a:endParaRPr>
                    </a:p>
                    <a:p>
                      <a:pPr>
                        <a:spcAft>
                          <a:spcPts val="0"/>
                        </a:spcAft>
                      </a:pPr>
                      <a:r>
                        <a:rPr lang="en-GB" sz="1200" dirty="0">
                          <a:latin typeface="Calibri"/>
                          <a:ea typeface="Times New Roman"/>
                          <a:cs typeface="Arial"/>
                        </a:rPr>
                        <a:t>Analytical techniques that can show the comparable functionality of the </a:t>
                      </a:r>
                      <a:r>
                        <a:rPr lang="en-GB" sz="1200" dirty="0" err="1">
                          <a:latin typeface="Calibri"/>
                          <a:ea typeface="Times New Roman"/>
                          <a:cs typeface="Arial"/>
                        </a:rPr>
                        <a:t>biosimilar</a:t>
                      </a:r>
                      <a:r>
                        <a:rPr lang="en-GB" sz="1200" dirty="0">
                          <a:latin typeface="Calibri"/>
                          <a:ea typeface="Times New Roman"/>
                          <a:cs typeface="Arial"/>
                        </a:rPr>
                        <a:t> and the innovator product in appropriate </a:t>
                      </a:r>
                      <a:r>
                        <a:rPr lang="en-GB" sz="1200" i="1" dirty="0">
                          <a:latin typeface="Calibri"/>
                          <a:ea typeface="Times New Roman"/>
                          <a:cs typeface="Arial"/>
                        </a:rPr>
                        <a:t>in-vivo</a:t>
                      </a:r>
                      <a:r>
                        <a:rPr lang="en-GB" sz="1200" dirty="0">
                          <a:latin typeface="Calibri"/>
                          <a:ea typeface="Times New Roman"/>
                          <a:cs typeface="Arial"/>
                        </a:rPr>
                        <a:t> and </a:t>
                      </a:r>
                      <a:r>
                        <a:rPr lang="en-GB" sz="1200" i="1" dirty="0">
                          <a:latin typeface="Calibri"/>
                          <a:ea typeface="Times New Roman"/>
                          <a:cs typeface="Arial"/>
                        </a:rPr>
                        <a:t>in-vitro</a:t>
                      </a:r>
                      <a:r>
                        <a:rPr lang="en-GB" sz="1200" dirty="0">
                          <a:latin typeface="Calibri"/>
                          <a:ea typeface="Times New Roman"/>
                          <a:cs typeface="Arial"/>
                        </a:rPr>
                        <a:t> systems should be used.  The functions for analysis that are selected should be shown to relate to the clinical activity of the molecule.</a:t>
                      </a:r>
                      <a:endParaRPr lang="en-GB" sz="1200" dirty="0">
                        <a:latin typeface="Times New Roman"/>
                        <a:ea typeface="Times New Roman"/>
                        <a:cs typeface="Times New Roman"/>
                      </a:endParaRPr>
                    </a:p>
                  </a:txBody>
                  <a:tcPr marL="47256" marR="47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latin typeface="Calibri"/>
                        <a:ea typeface="Times New Roman"/>
                        <a:cs typeface="Arial"/>
                      </a:endParaRPr>
                    </a:p>
                    <a:p>
                      <a:pPr>
                        <a:spcAft>
                          <a:spcPts val="0"/>
                        </a:spcAft>
                      </a:pPr>
                      <a:r>
                        <a:rPr lang="en-GB" sz="1200" i="1" u="sng" dirty="0">
                          <a:latin typeface="Calibri"/>
                          <a:ea typeface="Times New Roman"/>
                          <a:cs typeface="Arial"/>
                        </a:rPr>
                        <a:t>Sensitive and qualified</a:t>
                      </a:r>
                      <a:r>
                        <a:rPr lang="en-GB" sz="1200" i="1" dirty="0">
                          <a:latin typeface="Calibri"/>
                          <a:ea typeface="Times New Roman"/>
                          <a:cs typeface="Arial"/>
                        </a:rPr>
                        <a:t> a</a:t>
                      </a:r>
                      <a:r>
                        <a:rPr lang="en-GB" sz="1200" dirty="0">
                          <a:latin typeface="Calibri"/>
                          <a:ea typeface="Times New Roman"/>
                          <a:cs typeface="Arial"/>
                        </a:rPr>
                        <a:t>nalytical techniques that can show the comparable functionality of the </a:t>
                      </a:r>
                      <a:r>
                        <a:rPr lang="en-GB" sz="1200" dirty="0" err="1">
                          <a:latin typeface="Calibri"/>
                          <a:ea typeface="Times New Roman"/>
                          <a:cs typeface="Arial"/>
                        </a:rPr>
                        <a:t>biosimilar</a:t>
                      </a:r>
                      <a:r>
                        <a:rPr lang="en-GB" sz="1200" dirty="0">
                          <a:latin typeface="Calibri"/>
                          <a:ea typeface="Times New Roman"/>
                          <a:cs typeface="Arial"/>
                        </a:rPr>
                        <a:t> and the innovator product in appropriate </a:t>
                      </a:r>
                      <a:r>
                        <a:rPr lang="en-GB" sz="1200" i="1" dirty="0">
                          <a:latin typeface="Calibri"/>
                          <a:ea typeface="Times New Roman"/>
                          <a:cs typeface="Arial"/>
                        </a:rPr>
                        <a:t>in-vivo</a:t>
                      </a:r>
                      <a:r>
                        <a:rPr lang="en-GB" sz="1200" dirty="0">
                          <a:latin typeface="Calibri"/>
                          <a:ea typeface="Times New Roman"/>
                          <a:cs typeface="Arial"/>
                        </a:rPr>
                        <a:t> and </a:t>
                      </a:r>
                      <a:r>
                        <a:rPr lang="en-GB" sz="1200" i="1" dirty="0">
                          <a:latin typeface="Calibri"/>
                          <a:ea typeface="Times New Roman"/>
                          <a:cs typeface="Arial"/>
                        </a:rPr>
                        <a:t>in-vitro</a:t>
                      </a:r>
                      <a:r>
                        <a:rPr lang="en-GB" sz="1200" dirty="0">
                          <a:latin typeface="Calibri"/>
                          <a:ea typeface="Times New Roman"/>
                          <a:cs typeface="Arial"/>
                        </a:rPr>
                        <a:t> systems should be used.  The functions for analysis that are selected should be shown to relate to the clinical activity of the molecule.</a:t>
                      </a:r>
                      <a:endParaRPr lang="en-GB" sz="1200" dirty="0">
                        <a:latin typeface="Times New Roman"/>
                        <a:ea typeface="Times New Roman"/>
                        <a:cs typeface="Times New Roman"/>
                      </a:endParaRPr>
                    </a:p>
                  </a:txBody>
                  <a:tcPr marL="47256" marR="47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latin typeface="Calibri"/>
                        <a:ea typeface="Times New Roman"/>
                        <a:cs typeface="Arial"/>
                      </a:endParaRPr>
                    </a:p>
                    <a:p>
                      <a:pPr>
                        <a:spcAft>
                          <a:spcPts val="0"/>
                        </a:spcAft>
                      </a:pPr>
                      <a:r>
                        <a:rPr lang="en-GB" sz="1200" dirty="0">
                          <a:latin typeface="Calibri"/>
                          <a:ea typeface="Times New Roman"/>
                          <a:cs typeface="Arial"/>
                        </a:rPr>
                        <a:t>We recommend insertion of the words “Sensitive and qualified”:</a:t>
                      </a:r>
                      <a:endParaRPr lang="en-GB" sz="1200" dirty="0">
                        <a:latin typeface="Times New Roman"/>
                        <a:ea typeface="Times New Roman"/>
                        <a:cs typeface="Times New Roman"/>
                      </a:endParaRPr>
                    </a:p>
                    <a:p>
                      <a:pPr>
                        <a:spcAft>
                          <a:spcPts val="0"/>
                        </a:spcAft>
                      </a:pPr>
                      <a:r>
                        <a:rPr lang="en-GB" sz="1200" dirty="0">
                          <a:latin typeface="Calibri"/>
                          <a:ea typeface="Times New Roman"/>
                          <a:cs typeface="Arial"/>
                        </a:rPr>
                        <a:t>All assays to be used in comparative assessments should be qualified in the sense that it is known what structural differences they can detect. In case there are different assays available, the most sensitive should be used.</a:t>
                      </a:r>
                      <a:endParaRPr lang="en-GB" sz="1200" dirty="0">
                        <a:latin typeface="Times New Roman"/>
                        <a:ea typeface="Times New Roman"/>
                        <a:cs typeface="Times New Roman"/>
                      </a:endParaRPr>
                    </a:p>
                  </a:txBody>
                  <a:tcPr marL="47256" marR="47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0713">
                <a:tc>
                  <a:txBody>
                    <a:bodyPr/>
                    <a:lstStyle/>
                    <a:p>
                      <a:pPr>
                        <a:spcAft>
                          <a:spcPts val="0"/>
                        </a:spcAft>
                      </a:pPr>
                      <a:endParaRPr lang="en-GB" sz="1200">
                        <a:latin typeface="Calibri"/>
                        <a:ea typeface="Times New Roman"/>
                        <a:cs typeface="Arial"/>
                      </a:endParaRPr>
                    </a:p>
                    <a:p>
                      <a:pPr>
                        <a:spcAft>
                          <a:spcPts val="0"/>
                        </a:spcAft>
                      </a:pPr>
                      <a:r>
                        <a:rPr lang="en-GB" sz="1200" i="1">
                          <a:latin typeface="Calibri"/>
                          <a:ea typeface="Times New Roman"/>
                          <a:cs typeface="Arial"/>
                        </a:rPr>
                        <a:t>In-vivo</a:t>
                      </a:r>
                      <a:r>
                        <a:rPr lang="en-GB" sz="1200">
                          <a:latin typeface="Calibri"/>
                          <a:ea typeface="Times New Roman"/>
                          <a:cs typeface="Arial"/>
                        </a:rPr>
                        <a:t> animal studies to show comparable toxicology and activity should be presented.</a:t>
                      </a:r>
                      <a:endParaRPr lang="en-GB" sz="1200">
                        <a:latin typeface="Times New Roman"/>
                        <a:ea typeface="Times New Roman"/>
                        <a:cs typeface="Times New Roman"/>
                      </a:endParaRPr>
                    </a:p>
                  </a:txBody>
                  <a:tcPr marL="47256" marR="47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latin typeface="Calibri"/>
                        <a:ea typeface="Times New Roman"/>
                        <a:cs typeface="Arial"/>
                      </a:endParaRPr>
                    </a:p>
                    <a:p>
                      <a:pPr>
                        <a:spcAft>
                          <a:spcPts val="0"/>
                        </a:spcAft>
                      </a:pPr>
                      <a:r>
                        <a:rPr lang="en-GB" sz="1200" i="1" dirty="0">
                          <a:latin typeface="Calibri"/>
                          <a:ea typeface="Times New Roman"/>
                          <a:cs typeface="Arial"/>
                        </a:rPr>
                        <a:t>In-vivo</a:t>
                      </a:r>
                      <a:r>
                        <a:rPr lang="en-GB" sz="1200" dirty="0">
                          <a:latin typeface="Calibri"/>
                          <a:ea typeface="Times New Roman"/>
                          <a:cs typeface="Arial"/>
                        </a:rPr>
                        <a:t> animal studies to show comparable toxicology and activity should be presented.</a:t>
                      </a:r>
                      <a:endParaRPr lang="en-GB" sz="1200" dirty="0">
                        <a:latin typeface="Times New Roman"/>
                        <a:ea typeface="Times New Roman"/>
                        <a:cs typeface="Times New Roman"/>
                      </a:endParaRPr>
                    </a:p>
                  </a:txBody>
                  <a:tcPr marL="47256" marR="47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latin typeface="Calibri"/>
                        <a:ea typeface="Times New Roman"/>
                        <a:cs typeface="Arial"/>
                      </a:endParaRPr>
                    </a:p>
                    <a:p>
                      <a:pPr>
                        <a:spcAft>
                          <a:spcPts val="0"/>
                        </a:spcAft>
                      </a:pPr>
                      <a:r>
                        <a:rPr lang="en-GB" sz="1200" dirty="0">
                          <a:latin typeface="Calibri"/>
                          <a:ea typeface="Times New Roman"/>
                          <a:cs typeface="Arial"/>
                        </a:rPr>
                        <a:t>In the EU, there is discussion on whether toxicology studies need to be comparative, especially when primates are required. If the safety profile of the reference product is well established, it may not be necessary or appropriate to test the reference product again</a:t>
                      </a:r>
                      <a:r>
                        <a:rPr lang="en-GB" sz="1200" dirty="0" smtClean="0">
                          <a:latin typeface="Calibri"/>
                          <a:ea typeface="Times New Roman"/>
                          <a:cs typeface="Arial"/>
                        </a:rPr>
                        <a:t>.</a:t>
                      </a:r>
                      <a:endParaRPr lang="en-GB" sz="1200" dirty="0">
                        <a:latin typeface="Times New Roman"/>
                        <a:ea typeface="Times New Roman"/>
                        <a:cs typeface="Times New Roman"/>
                      </a:endParaRPr>
                    </a:p>
                  </a:txBody>
                  <a:tcPr marL="47256" marR="47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9461">
                <a:tc>
                  <a:txBody>
                    <a:bodyPr/>
                    <a:lstStyle/>
                    <a:p>
                      <a:pPr>
                        <a:spcAft>
                          <a:spcPts val="0"/>
                        </a:spcAft>
                      </a:pPr>
                      <a:endParaRPr lang="en-GB" sz="1200">
                        <a:latin typeface="Calibri"/>
                        <a:ea typeface="Times New Roman"/>
                        <a:cs typeface="Arial"/>
                      </a:endParaRPr>
                    </a:p>
                    <a:p>
                      <a:pPr>
                        <a:spcAft>
                          <a:spcPts val="0"/>
                        </a:spcAft>
                      </a:pPr>
                      <a:r>
                        <a:rPr lang="en-GB" sz="1200">
                          <a:latin typeface="Calibri"/>
                          <a:ea typeface="Times New Roman"/>
                          <a:cs typeface="Arial"/>
                        </a:rPr>
                        <a:t>The guidance documents such as </a:t>
                      </a:r>
                      <a:r>
                        <a:rPr lang="en-GB" sz="1200" b="1">
                          <a:latin typeface="Calibri"/>
                          <a:ea typeface="Times New Roman"/>
                          <a:cs typeface="Arial"/>
                        </a:rPr>
                        <a:t>EMEA</a:t>
                      </a:r>
                      <a:r>
                        <a:rPr lang="en-GB" sz="1200" b="1">
                          <a:solidFill>
                            <a:srgbClr val="FF6600"/>
                          </a:solidFill>
                          <a:latin typeface="Calibri"/>
                          <a:ea typeface="Times New Roman"/>
                          <a:cs typeface="Arial"/>
                        </a:rPr>
                        <a:t> </a:t>
                      </a:r>
                      <a:r>
                        <a:rPr lang="en-GB" sz="1200">
                          <a:latin typeface="Calibri"/>
                          <a:ea typeface="Times New Roman"/>
                          <a:cs typeface="Arial"/>
                        </a:rPr>
                        <a:t>"</a:t>
                      </a:r>
                      <a:r>
                        <a:rPr lang="en-GB" sz="1200" b="1" i="1">
                          <a:latin typeface="Calibri"/>
                          <a:ea typeface="Times New Roman"/>
                          <a:cs typeface="Arial"/>
                        </a:rPr>
                        <a:t>Note for guidance on Non-clinical safety evaluation of biotechnology derived pharmaceuticals</a:t>
                      </a:r>
                      <a:r>
                        <a:rPr lang="en-GB" sz="1200">
                          <a:latin typeface="Calibri"/>
                          <a:ea typeface="Times New Roman"/>
                          <a:cs typeface="Arial"/>
                        </a:rPr>
                        <a:t>" (CPMP/ICH/302/95) should be taken into consideration.  Ongoing consideration should be given to the use of emerging technologies.  (For example: </a:t>
                      </a:r>
                      <a:r>
                        <a:rPr lang="en-GB" sz="1200" i="1">
                          <a:latin typeface="Calibri"/>
                          <a:ea typeface="Times New Roman"/>
                          <a:cs typeface="Arial"/>
                        </a:rPr>
                        <a:t>In vitro </a:t>
                      </a:r>
                      <a:r>
                        <a:rPr lang="en-GB" sz="1200">
                          <a:latin typeface="Calibri"/>
                          <a:ea typeface="Times New Roman"/>
                          <a:cs typeface="Arial"/>
                        </a:rPr>
                        <a:t>techniques such as e.g. ‘real-time’ binding assays may prove useful.  </a:t>
                      </a:r>
                      <a:r>
                        <a:rPr lang="en-GB" sz="1200" i="1">
                          <a:latin typeface="Calibri"/>
                          <a:ea typeface="Times New Roman"/>
                          <a:cs typeface="Arial"/>
                        </a:rPr>
                        <a:t>In vivo</a:t>
                      </a:r>
                      <a:r>
                        <a:rPr lang="en-GB" sz="1200">
                          <a:latin typeface="Calibri"/>
                          <a:ea typeface="Times New Roman"/>
                          <a:cs typeface="Arial"/>
                        </a:rPr>
                        <a:t>, the developing genomic/proteomic micro-array sciences may, in the future, present opportunities to detect minor changes in biological response to pharmacologically active substances).</a:t>
                      </a:r>
                      <a:endParaRPr lang="en-GB" sz="1200">
                        <a:latin typeface="Times New Roman"/>
                        <a:ea typeface="Times New Roman"/>
                        <a:cs typeface="Times New Roman"/>
                      </a:endParaRPr>
                    </a:p>
                  </a:txBody>
                  <a:tcPr marL="47256" marR="47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latin typeface="Calibri"/>
                        <a:ea typeface="Times New Roman"/>
                        <a:cs typeface="Arial"/>
                      </a:endParaRPr>
                    </a:p>
                    <a:p>
                      <a:pPr>
                        <a:spcAft>
                          <a:spcPts val="0"/>
                        </a:spcAft>
                      </a:pPr>
                      <a:r>
                        <a:rPr lang="en-GB" sz="1200" dirty="0">
                          <a:latin typeface="Calibri"/>
                          <a:ea typeface="Times New Roman"/>
                          <a:cs typeface="Arial"/>
                        </a:rPr>
                        <a:t>The guidance documents such as </a:t>
                      </a:r>
                      <a:r>
                        <a:rPr lang="en-GB" sz="1200" b="1" dirty="0">
                          <a:latin typeface="Calibri"/>
                          <a:ea typeface="Times New Roman"/>
                          <a:cs typeface="Arial"/>
                        </a:rPr>
                        <a:t>EMEA</a:t>
                      </a:r>
                      <a:r>
                        <a:rPr lang="en-GB" sz="1200" b="1" dirty="0">
                          <a:solidFill>
                            <a:srgbClr val="FF6600"/>
                          </a:solidFill>
                          <a:latin typeface="Calibri"/>
                          <a:ea typeface="Times New Roman"/>
                          <a:cs typeface="Arial"/>
                        </a:rPr>
                        <a:t> </a:t>
                      </a:r>
                      <a:r>
                        <a:rPr lang="en-GB" sz="1200" dirty="0">
                          <a:latin typeface="Calibri"/>
                          <a:ea typeface="Times New Roman"/>
                          <a:cs typeface="Arial"/>
                        </a:rPr>
                        <a:t>"</a:t>
                      </a:r>
                      <a:r>
                        <a:rPr lang="en-GB" sz="1200" b="1" i="1" dirty="0">
                          <a:latin typeface="Calibri"/>
                          <a:ea typeface="Times New Roman"/>
                          <a:cs typeface="Arial"/>
                        </a:rPr>
                        <a:t>Note for guidance on Non-clinical safety evaluation of biotechnology derived pharmaceuticals</a:t>
                      </a:r>
                      <a:r>
                        <a:rPr lang="en-GB" sz="1200" dirty="0">
                          <a:latin typeface="Calibri"/>
                          <a:ea typeface="Times New Roman"/>
                          <a:cs typeface="Arial"/>
                        </a:rPr>
                        <a:t>" (CPMP/ICH/302/95) should be taken into consideration.  Ongoing consideration should be given to the use of emerging technologies.  (For example: </a:t>
                      </a:r>
                      <a:r>
                        <a:rPr lang="en-GB" sz="1200" i="1" dirty="0">
                          <a:latin typeface="Calibri"/>
                          <a:ea typeface="Times New Roman"/>
                          <a:cs typeface="Arial"/>
                        </a:rPr>
                        <a:t>In vitro </a:t>
                      </a:r>
                      <a:r>
                        <a:rPr lang="en-GB" sz="1200" dirty="0">
                          <a:latin typeface="Calibri"/>
                          <a:ea typeface="Times New Roman"/>
                          <a:cs typeface="Arial"/>
                        </a:rPr>
                        <a:t>techniques such as e.g. ‘real-time’ binding assays may prove useful.  </a:t>
                      </a:r>
                      <a:r>
                        <a:rPr lang="en-GB" sz="1200" i="1" dirty="0">
                          <a:latin typeface="Calibri"/>
                          <a:ea typeface="Times New Roman"/>
                          <a:cs typeface="Arial"/>
                        </a:rPr>
                        <a:t>In vivo</a:t>
                      </a:r>
                      <a:r>
                        <a:rPr lang="en-GB" sz="1200" dirty="0">
                          <a:latin typeface="Calibri"/>
                          <a:ea typeface="Times New Roman"/>
                          <a:cs typeface="Arial"/>
                        </a:rPr>
                        <a:t>, </a:t>
                      </a:r>
                      <a:r>
                        <a:rPr lang="en-GB" sz="1200" strike="sngStrike" dirty="0">
                          <a:latin typeface="Calibri"/>
                          <a:ea typeface="Times New Roman"/>
                          <a:cs typeface="Arial"/>
                        </a:rPr>
                        <a:t>the developing genomic/proteomic micro-array sciences</a:t>
                      </a:r>
                      <a:r>
                        <a:rPr lang="en-GB" sz="1200" dirty="0">
                          <a:latin typeface="Calibri"/>
                          <a:ea typeface="Times New Roman"/>
                          <a:cs typeface="Arial"/>
                        </a:rPr>
                        <a:t> </a:t>
                      </a:r>
                      <a:r>
                        <a:rPr lang="en-GB" sz="1200" i="1" u="sng" dirty="0">
                          <a:latin typeface="Calibri"/>
                          <a:ea typeface="Times New Roman"/>
                          <a:cs typeface="Arial"/>
                        </a:rPr>
                        <a:t>emerging technologies</a:t>
                      </a:r>
                      <a:r>
                        <a:rPr lang="en-GB" sz="1200" i="1" dirty="0">
                          <a:latin typeface="Calibri"/>
                          <a:ea typeface="Times New Roman"/>
                          <a:cs typeface="Arial"/>
                        </a:rPr>
                        <a:t> </a:t>
                      </a:r>
                      <a:r>
                        <a:rPr lang="en-GB" sz="1200" dirty="0">
                          <a:latin typeface="Calibri"/>
                          <a:ea typeface="Times New Roman"/>
                          <a:cs typeface="Arial"/>
                        </a:rPr>
                        <a:t>may, </a:t>
                      </a:r>
                      <a:r>
                        <a:rPr lang="en-GB" sz="1200" i="1" u="sng" dirty="0">
                          <a:latin typeface="Calibri"/>
                          <a:ea typeface="Times New Roman"/>
                          <a:cs typeface="Arial"/>
                        </a:rPr>
                        <a:t>if appropriately validated,</a:t>
                      </a:r>
                      <a:r>
                        <a:rPr lang="en-GB" sz="1200" i="1" dirty="0">
                          <a:latin typeface="Calibri"/>
                          <a:ea typeface="Times New Roman"/>
                          <a:cs typeface="Arial"/>
                        </a:rPr>
                        <a:t> </a:t>
                      </a:r>
                      <a:r>
                        <a:rPr lang="en-GB" sz="1200" strike="sngStrike" dirty="0">
                          <a:latin typeface="Calibri"/>
                          <a:ea typeface="Times New Roman"/>
                          <a:cs typeface="Arial"/>
                        </a:rPr>
                        <a:t>in the future,</a:t>
                      </a:r>
                      <a:r>
                        <a:rPr lang="en-GB" sz="1200" dirty="0">
                          <a:latin typeface="Calibri"/>
                          <a:ea typeface="Times New Roman"/>
                          <a:cs typeface="Arial"/>
                        </a:rPr>
                        <a:t> present opportunities to </a:t>
                      </a:r>
                      <a:r>
                        <a:rPr lang="en-GB" sz="1200" strike="sngStrike" dirty="0">
                          <a:latin typeface="Calibri"/>
                          <a:ea typeface="Times New Roman"/>
                          <a:cs typeface="Arial"/>
                        </a:rPr>
                        <a:t>detect minor changes</a:t>
                      </a:r>
                      <a:r>
                        <a:rPr lang="en-GB" sz="1200" dirty="0">
                          <a:latin typeface="Calibri"/>
                          <a:ea typeface="Times New Roman"/>
                          <a:cs typeface="Arial"/>
                        </a:rPr>
                        <a:t> </a:t>
                      </a:r>
                      <a:r>
                        <a:rPr lang="en-GB" sz="1200" i="1" u="sng" dirty="0">
                          <a:latin typeface="Calibri"/>
                          <a:ea typeface="Times New Roman"/>
                          <a:cs typeface="Arial"/>
                        </a:rPr>
                        <a:t>assess comparability</a:t>
                      </a:r>
                      <a:r>
                        <a:rPr lang="en-GB" sz="1200" i="1" dirty="0">
                          <a:latin typeface="Calibri"/>
                          <a:ea typeface="Times New Roman"/>
                          <a:cs typeface="Arial"/>
                        </a:rPr>
                        <a:t> </a:t>
                      </a:r>
                      <a:r>
                        <a:rPr lang="en-GB" sz="1200" dirty="0">
                          <a:latin typeface="Calibri"/>
                          <a:ea typeface="Times New Roman"/>
                          <a:cs typeface="Arial"/>
                        </a:rPr>
                        <a:t>in biological response to pharmacologically active substances).</a:t>
                      </a:r>
                      <a:endParaRPr lang="en-GB" sz="1200" dirty="0">
                        <a:latin typeface="Times New Roman"/>
                        <a:ea typeface="Times New Roman"/>
                        <a:cs typeface="Times New Roman"/>
                      </a:endParaRPr>
                    </a:p>
                  </a:txBody>
                  <a:tcPr marL="47256" marR="47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latin typeface="Calibri"/>
                        <a:ea typeface="Times New Roman"/>
                        <a:cs typeface="Arial"/>
                      </a:endParaRPr>
                    </a:p>
                    <a:p>
                      <a:pPr>
                        <a:spcAft>
                          <a:spcPts val="0"/>
                        </a:spcAft>
                      </a:pPr>
                      <a:r>
                        <a:rPr lang="en-GB" sz="1200" dirty="0">
                          <a:latin typeface="Calibri"/>
                          <a:ea typeface="Times New Roman"/>
                          <a:cs typeface="Times New Roman"/>
                        </a:rPr>
                        <a:t>We recommend that the wording be changed as indicated.</a:t>
                      </a:r>
                      <a:endParaRPr lang="en-GB" sz="1200" dirty="0">
                        <a:latin typeface="Times New Roman"/>
                        <a:ea typeface="Times New Roman"/>
                        <a:cs typeface="Times New Roman"/>
                      </a:endParaRPr>
                    </a:p>
                    <a:p>
                      <a:pPr>
                        <a:spcAft>
                          <a:spcPts val="0"/>
                        </a:spcAft>
                      </a:pPr>
                      <a:r>
                        <a:rPr lang="en-GB" sz="1200" dirty="0">
                          <a:latin typeface="Calibri"/>
                          <a:ea typeface="Times New Roman"/>
                          <a:cs typeface="Times New Roman"/>
                        </a:rPr>
                        <a:t>With reference to “emerging” or state of the art technologies: It is recommended that these technologies should be appropriately validated in order to be relied upon for the intended use. It is also recommended to be more general in reference to new technologies and to not specifically cite genomic/proteomic micro-arrays.</a:t>
                      </a:r>
                      <a:endParaRPr lang="en-GB" sz="1200" dirty="0">
                        <a:latin typeface="Times New Roman"/>
                        <a:ea typeface="Times New Roman"/>
                        <a:cs typeface="Times New Roman"/>
                      </a:endParaRPr>
                    </a:p>
                  </a:txBody>
                  <a:tcPr marL="47256" marR="47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GB" noProof="0" smtClean="0"/>
              <a:t>Slide </a:t>
            </a:r>
            <a:fld id="{4DA3253C-B4E3-4231-8856-6151A125268D}" type="slidenum">
              <a:rPr lang="en-GB" noProof="0" smtClean="0"/>
              <a:pPr/>
              <a:t>21</a:t>
            </a:fld>
            <a:endParaRPr lang="en-GB" noProof="0"/>
          </a:p>
        </p:txBody>
      </p:sp>
      <p:sp>
        <p:nvSpPr>
          <p:cNvPr id="4" name="Footer Placeholder 3"/>
          <p:cNvSpPr>
            <a:spLocks noGrp="1"/>
          </p:cNvSpPr>
          <p:nvPr>
            <p:ph type="ftr" sz="quarter" idx="11"/>
          </p:nvPr>
        </p:nvSpPr>
        <p:spPr/>
        <p:txBody>
          <a:bodyPr/>
          <a:lstStyle/>
          <a:p>
            <a:r>
              <a:rPr lang="en-GB" noProof="0" smtClean="0"/>
              <a:t>M Bredenhann  |  Nycomed  |  19.11.10</a:t>
            </a:r>
            <a:endParaRPr lang="en-GB" noProof="0"/>
          </a:p>
        </p:txBody>
      </p:sp>
      <p:graphicFrame>
        <p:nvGraphicFramePr>
          <p:cNvPr id="5" name="Table 4"/>
          <p:cNvGraphicFramePr>
            <a:graphicFrameLocks noGrp="1"/>
          </p:cNvGraphicFramePr>
          <p:nvPr/>
        </p:nvGraphicFramePr>
        <p:xfrm>
          <a:off x="468086" y="290604"/>
          <a:ext cx="7990114" cy="3291840"/>
        </p:xfrm>
        <a:graphic>
          <a:graphicData uri="http://schemas.openxmlformats.org/drawingml/2006/table">
            <a:tbl>
              <a:tblPr/>
              <a:tblGrid>
                <a:gridCol w="2615963"/>
                <a:gridCol w="2866854"/>
                <a:gridCol w="2507297"/>
              </a:tblGrid>
              <a:tr h="0">
                <a:tc>
                  <a:txBody>
                    <a:bodyPr/>
                    <a:lstStyle/>
                    <a:p>
                      <a:pPr>
                        <a:spcAft>
                          <a:spcPts val="0"/>
                        </a:spcAft>
                      </a:pPr>
                      <a:r>
                        <a:rPr lang="en-GB" sz="1200" b="1" dirty="0">
                          <a:latin typeface="Calibri"/>
                          <a:ea typeface="Times New Roman"/>
                          <a:cs typeface="Times New Roman"/>
                        </a:rPr>
                        <a:t>Current text / reference to paragraph</a:t>
                      </a:r>
                      <a:endParaRPr lang="en-GB"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en-GB" sz="1200" b="1">
                          <a:latin typeface="Calibri"/>
                          <a:ea typeface="Times New Roman"/>
                          <a:cs typeface="Arial"/>
                        </a:rPr>
                        <a:t>Proposed Amendment</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en-GB" sz="1200" b="1">
                          <a:latin typeface="Calibri"/>
                          <a:ea typeface="Times New Roman"/>
                          <a:cs typeface="Arial"/>
                        </a:rPr>
                        <a:t>Rationale / Remarks</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GB" sz="1200" b="1" dirty="0" smtClean="0">
                          <a:latin typeface="Calibri"/>
                          <a:ea typeface="Times New Roman"/>
                          <a:cs typeface="Arial"/>
                        </a:rPr>
                        <a:t>5.1 (Cont.)</a:t>
                      </a:r>
                      <a:endParaRPr lang="en-GB" sz="1200" b="1" dirty="0">
                        <a:latin typeface="Calibri"/>
                        <a:ea typeface="Times New Roman"/>
                        <a:cs typeface="Arial"/>
                      </a:endParaRPr>
                    </a:p>
                    <a:p>
                      <a:pPr>
                        <a:spcAft>
                          <a:spcPts val="0"/>
                        </a:spcAft>
                      </a:pPr>
                      <a:r>
                        <a:rPr lang="en-GB" sz="1200" dirty="0">
                          <a:latin typeface="Calibri"/>
                          <a:ea typeface="Times New Roman"/>
                          <a:cs typeface="Arial"/>
                        </a:rPr>
                        <a:t>The approach taken to establish the chemical and molecular nature of the active ingredient, and to show that it has no detectable differences in </a:t>
                      </a:r>
                      <a:r>
                        <a:rPr lang="en-GB" sz="1200" dirty="0" err="1">
                          <a:latin typeface="Calibri"/>
                          <a:ea typeface="Times New Roman"/>
                          <a:cs typeface="Arial"/>
                        </a:rPr>
                        <a:t>physico</a:t>
                      </a:r>
                      <a:r>
                        <a:rPr lang="en-GB" sz="1200" dirty="0">
                          <a:latin typeface="Calibri"/>
                          <a:ea typeface="Times New Roman"/>
                          <a:cs typeface="Arial"/>
                        </a:rPr>
                        <a:t>-chemical characteristics when compared to the active ingredient in the innovator product must</a:t>
                      </a:r>
                      <a:r>
                        <a:rPr lang="en-GB" sz="1200" dirty="0">
                          <a:solidFill>
                            <a:srgbClr val="FF0000"/>
                          </a:solidFill>
                          <a:latin typeface="Calibri"/>
                          <a:ea typeface="Times New Roman"/>
                          <a:cs typeface="Arial"/>
                        </a:rPr>
                        <a:t> </a:t>
                      </a:r>
                      <a:r>
                        <a:rPr lang="en-GB" sz="1200" dirty="0">
                          <a:latin typeface="Calibri"/>
                          <a:ea typeface="Times New Roman"/>
                          <a:cs typeface="Arial"/>
                        </a:rPr>
                        <a:t>be fully justified in the non-clinical overview and/or the pharmaceutical expert report.</a:t>
                      </a:r>
                      <a:endParaRPr lang="en-GB"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latin typeface="Calibri"/>
                        <a:ea typeface="Times New Roman"/>
                        <a:cs typeface="Arial"/>
                      </a:endParaRPr>
                    </a:p>
                    <a:p>
                      <a:pPr>
                        <a:spcAft>
                          <a:spcPts val="0"/>
                        </a:spcAft>
                      </a:pPr>
                      <a:r>
                        <a:rPr lang="en-GB" sz="1200" dirty="0">
                          <a:latin typeface="Calibri"/>
                          <a:ea typeface="Times New Roman"/>
                          <a:cs typeface="Arial"/>
                        </a:rPr>
                        <a:t>The approach taken…[…]… expert report.</a:t>
                      </a:r>
                      <a:endParaRPr lang="en-GB" sz="1200" dirty="0">
                        <a:latin typeface="Times New Roman"/>
                        <a:ea typeface="Times New Roman"/>
                        <a:cs typeface="Times New Roman"/>
                      </a:endParaRPr>
                    </a:p>
                    <a:p>
                      <a:pPr>
                        <a:spcAft>
                          <a:spcPts val="0"/>
                        </a:spcAft>
                      </a:pPr>
                      <a:r>
                        <a:rPr lang="en-GB" sz="1200" i="1" u="sng" dirty="0">
                          <a:latin typeface="Calibri"/>
                          <a:ea typeface="Times New Roman"/>
                          <a:cs typeface="Arial"/>
                        </a:rPr>
                        <a:t>Comparison against </a:t>
                      </a:r>
                      <a:r>
                        <a:rPr lang="en-GB" sz="1200" i="1" u="sng" dirty="0" err="1">
                          <a:latin typeface="Calibri"/>
                          <a:ea typeface="Times New Roman"/>
                          <a:cs typeface="Arial"/>
                        </a:rPr>
                        <a:t>pharmacopoeial</a:t>
                      </a:r>
                      <a:r>
                        <a:rPr lang="en-GB" sz="1200" i="1" u="sng" dirty="0">
                          <a:latin typeface="Calibri"/>
                          <a:ea typeface="Times New Roman"/>
                          <a:cs typeface="Arial"/>
                        </a:rPr>
                        <a:t> monographs is not sufficient to establish similarity with the active ingredient in the innovator product.</a:t>
                      </a:r>
                      <a:endParaRPr lang="en-GB"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200" dirty="0">
                        <a:latin typeface="Calibri"/>
                        <a:ea typeface="Times New Roman"/>
                        <a:cs typeface="Arial"/>
                      </a:endParaRPr>
                    </a:p>
                    <a:p>
                      <a:pPr>
                        <a:spcAft>
                          <a:spcPts val="0"/>
                        </a:spcAft>
                      </a:pPr>
                      <a:r>
                        <a:rPr lang="en-US" sz="1200" dirty="0">
                          <a:latin typeface="Calibri"/>
                          <a:ea typeface="Times New Roman"/>
                          <a:cs typeface="Arial"/>
                        </a:rPr>
                        <a:t>We recommend addition of a sentence as indicated.</a:t>
                      </a:r>
                      <a:endParaRPr lang="en-GB" sz="1200" dirty="0">
                        <a:latin typeface="Times New Roman"/>
                        <a:ea typeface="Times New Roman"/>
                        <a:cs typeface="Times New Roman"/>
                      </a:endParaRPr>
                    </a:p>
                    <a:p>
                      <a:pPr>
                        <a:spcAft>
                          <a:spcPts val="0"/>
                        </a:spcAft>
                      </a:pPr>
                      <a:r>
                        <a:rPr lang="en-US" sz="1200" dirty="0">
                          <a:latin typeface="Calibri"/>
                          <a:ea typeface="Times New Roman"/>
                          <a:cs typeface="Arial"/>
                        </a:rPr>
                        <a:t>Considering the complexity of biological products, it must be clarified that compliance with a </a:t>
                      </a:r>
                      <a:r>
                        <a:rPr lang="en-US" sz="1200" dirty="0" err="1">
                          <a:latin typeface="Calibri"/>
                          <a:ea typeface="Times New Roman"/>
                          <a:cs typeface="Arial"/>
                        </a:rPr>
                        <a:t>pharmacopoeial</a:t>
                      </a:r>
                      <a:r>
                        <a:rPr lang="en-US" sz="1200" dirty="0">
                          <a:latin typeface="Calibri"/>
                          <a:ea typeface="Times New Roman"/>
                          <a:cs typeface="Arial"/>
                        </a:rPr>
                        <a:t> monograph, although necessary, is not sufficient for establishing </a:t>
                      </a:r>
                      <a:r>
                        <a:rPr lang="en-US" sz="1200" dirty="0" err="1">
                          <a:latin typeface="Calibri"/>
                          <a:ea typeface="Times New Roman"/>
                          <a:cs typeface="Arial"/>
                        </a:rPr>
                        <a:t>biosimilarity</a:t>
                      </a:r>
                      <a:r>
                        <a:rPr lang="en-US" sz="1200" dirty="0">
                          <a:latin typeface="Calibri"/>
                          <a:ea typeface="Times New Roman"/>
                          <a:cs typeface="Arial"/>
                        </a:rPr>
                        <a:t>.</a:t>
                      </a:r>
                      <a:endParaRPr lang="en-GB" sz="1200" dirty="0">
                        <a:latin typeface="Times New Roman"/>
                        <a:ea typeface="Times New Roman"/>
                        <a:cs typeface="Times New Roman"/>
                      </a:endParaRPr>
                    </a:p>
                    <a:p>
                      <a:pPr>
                        <a:spcAft>
                          <a:spcPts val="0"/>
                        </a:spcAft>
                      </a:pPr>
                      <a:r>
                        <a:rPr lang="en-GB" sz="1200" dirty="0">
                          <a:latin typeface="Calibri"/>
                          <a:ea typeface="Times New Roman"/>
                          <a:cs typeface="Arial"/>
                        </a:rPr>
                        <a:t>A proper comparison done against the reference product which is known to be safe and effective can provide the assurance of safety and efficacy. This depends on the complexity of the products and the closeness of the comparability. Clinical and non-clinical data is however always needed.</a:t>
                      </a:r>
                      <a:endParaRPr lang="en-GB"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2" descr="C:\Users\Bredenhann_M\AppData\Local\Microsoft\Windows\Temporary Internet Files\Low\Content.IE5\VR7EENZD\Nycomed_ImageBank_0898_Small[1].jpg"/>
          <p:cNvPicPr>
            <a:picLocks noChangeAspect="1" noChangeArrowheads="1"/>
          </p:cNvPicPr>
          <p:nvPr/>
        </p:nvPicPr>
        <p:blipFill>
          <a:blip r:embed="rId3" cstate="print"/>
          <a:srcRect/>
          <a:stretch>
            <a:fillRect/>
          </a:stretch>
        </p:blipFill>
        <p:spPr bwMode="auto">
          <a:xfrm>
            <a:off x="2190750" y="3679370"/>
            <a:ext cx="4762500" cy="263642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GB" noProof="0" smtClean="0"/>
              <a:t>Slide </a:t>
            </a:r>
            <a:fld id="{4DA3253C-B4E3-4231-8856-6151A125268D}" type="slidenum">
              <a:rPr lang="en-GB" noProof="0" smtClean="0"/>
              <a:pPr/>
              <a:t>22</a:t>
            </a:fld>
            <a:endParaRPr lang="en-GB" noProof="0"/>
          </a:p>
        </p:txBody>
      </p:sp>
      <p:sp>
        <p:nvSpPr>
          <p:cNvPr id="4" name="Footer Placeholder 3"/>
          <p:cNvSpPr>
            <a:spLocks noGrp="1"/>
          </p:cNvSpPr>
          <p:nvPr>
            <p:ph type="ftr" sz="quarter" idx="11"/>
          </p:nvPr>
        </p:nvSpPr>
        <p:spPr/>
        <p:txBody>
          <a:bodyPr/>
          <a:lstStyle/>
          <a:p>
            <a:r>
              <a:rPr lang="en-GB" noProof="0" smtClean="0"/>
              <a:t>M Bredenhann  |  Nycomed  |  19.11.10</a:t>
            </a:r>
            <a:endParaRPr lang="en-GB" noProof="0"/>
          </a:p>
        </p:txBody>
      </p:sp>
      <p:graphicFrame>
        <p:nvGraphicFramePr>
          <p:cNvPr id="5" name="Table 4"/>
          <p:cNvGraphicFramePr>
            <a:graphicFrameLocks noGrp="1"/>
          </p:cNvGraphicFramePr>
          <p:nvPr/>
        </p:nvGraphicFramePr>
        <p:xfrm>
          <a:off x="323850" y="370114"/>
          <a:ext cx="8496300" cy="5562600"/>
        </p:xfrm>
        <a:graphic>
          <a:graphicData uri="http://schemas.openxmlformats.org/drawingml/2006/table">
            <a:tbl>
              <a:tblPr/>
              <a:tblGrid>
                <a:gridCol w="2781688"/>
                <a:gridCol w="3048472"/>
                <a:gridCol w="2666140"/>
              </a:tblGrid>
              <a:tr h="241852">
                <a:tc>
                  <a:txBody>
                    <a:bodyPr/>
                    <a:lstStyle/>
                    <a:p>
                      <a:pPr>
                        <a:spcAft>
                          <a:spcPts val="0"/>
                        </a:spcAft>
                      </a:pPr>
                      <a:r>
                        <a:rPr lang="en-GB" sz="1100" b="1" dirty="0">
                          <a:latin typeface="Calibri"/>
                          <a:ea typeface="Times New Roman"/>
                          <a:cs typeface="Times New Roman"/>
                        </a:rPr>
                        <a:t>Current text / reference to paragraph</a:t>
                      </a:r>
                      <a:endParaRPr lang="en-GB" sz="1100" dirty="0">
                        <a:latin typeface="Times New Roman"/>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en-GB" sz="1100" b="1">
                          <a:latin typeface="Calibri"/>
                          <a:ea typeface="Times New Roman"/>
                          <a:cs typeface="Arial"/>
                        </a:rPr>
                        <a:t>Proposed Amendment</a:t>
                      </a:r>
                      <a:endParaRPr lang="en-GB" sz="1100">
                        <a:latin typeface="Times New Roman"/>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en-GB" sz="1400" b="1" dirty="0">
                          <a:latin typeface="Calibri"/>
                          <a:ea typeface="Times New Roman"/>
                          <a:cs typeface="Arial"/>
                        </a:rPr>
                        <a:t>Rationale / Remarks</a:t>
                      </a:r>
                      <a:endParaRPr lang="en-GB" sz="1400" dirty="0">
                        <a:latin typeface="Times New Roman"/>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20748">
                <a:tc>
                  <a:txBody>
                    <a:bodyPr/>
                    <a:lstStyle/>
                    <a:p>
                      <a:pPr>
                        <a:spcAft>
                          <a:spcPts val="0"/>
                        </a:spcAft>
                      </a:pPr>
                      <a:r>
                        <a:rPr lang="en-GB" sz="1100" b="1" dirty="0">
                          <a:latin typeface="Calibri"/>
                          <a:ea typeface="Times New Roman"/>
                          <a:cs typeface="Times New Roman"/>
                        </a:rPr>
                        <a:t>(</a:t>
                      </a:r>
                      <a:r>
                        <a:rPr lang="en-GB" sz="1100" b="1" u="sng" dirty="0">
                          <a:latin typeface="Calibri"/>
                          <a:ea typeface="Times New Roman"/>
                          <a:cs typeface="Times New Roman"/>
                        </a:rPr>
                        <a:t>before</a:t>
                      </a:r>
                      <a:r>
                        <a:rPr lang="en-GB" sz="1100" b="1" dirty="0">
                          <a:latin typeface="Calibri"/>
                          <a:ea typeface="Times New Roman"/>
                          <a:cs typeface="Times New Roman"/>
                        </a:rPr>
                        <a:t>) 5.1.2  </a:t>
                      </a:r>
                      <a:r>
                        <a:rPr lang="en-GB" sz="1100" b="1" i="1" dirty="0">
                          <a:latin typeface="Calibri"/>
                          <a:ea typeface="Times New Roman"/>
                          <a:cs typeface="Times New Roman"/>
                        </a:rPr>
                        <a:t>In vitro</a:t>
                      </a:r>
                      <a:r>
                        <a:rPr lang="en-GB" sz="1100" b="1" dirty="0">
                          <a:latin typeface="Calibri"/>
                          <a:ea typeface="Times New Roman"/>
                          <a:cs typeface="Times New Roman"/>
                        </a:rPr>
                        <a:t> studies</a:t>
                      </a:r>
                      <a:endParaRPr lang="en-GB" sz="1100" dirty="0">
                        <a:latin typeface="Times New Roman"/>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b="1" dirty="0">
                          <a:latin typeface="Calibri"/>
                          <a:ea typeface="Times New Roman"/>
                          <a:cs typeface="Arial"/>
                        </a:rPr>
                        <a:t>Suggest to add “NON-CLINICAL DATA” at the end of section 5.1.1, before 5.1.2, as follows:</a:t>
                      </a:r>
                      <a:endParaRPr lang="en-GB" sz="1200" dirty="0">
                        <a:latin typeface="Times New Roman"/>
                        <a:ea typeface="Times New Roman"/>
                        <a:cs typeface="Times New Roman"/>
                      </a:endParaRPr>
                    </a:p>
                    <a:p>
                      <a:pPr>
                        <a:spcAft>
                          <a:spcPts val="0"/>
                        </a:spcAft>
                      </a:pPr>
                      <a:r>
                        <a:rPr lang="en-GB" sz="1200" i="1" dirty="0">
                          <a:latin typeface="Calibri"/>
                          <a:ea typeface="Times New Roman"/>
                          <a:cs typeface="Arial"/>
                        </a:rPr>
                        <a:t>Non-clinical studies should be performed before initiating clinical development, and should be comparative in nature, designed to detect differences in response between the similar biological product and the reference medicinal product and not just the response per se.</a:t>
                      </a:r>
                      <a:endParaRPr lang="en-GB" sz="1200" dirty="0">
                        <a:latin typeface="Times New Roman"/>
                        <a:ea typeface="Times New Roman"/>
                        <a:cs typeface="Times New Roman"/>
                      </a:endParaRPr>
                    </a:p>
                    <a:p>
                      <a:pPr>
                        <a:spcAft>
                          <a:spcPts val="0"/>
                        </a:spcAft>
                      </a:pPr>
                      <a:r>
                        <a:rPr lang="en-GB" sz="1200" i="1" dirty="0">
                          <a:latin typeface="Calibri"/>
                          <a:ea typeface="Times New Roman"/>
                          <a:cs typeface="Arial"/>
                        </a:rPr>
                        <a:t>Bioassays that can show the comparable functionality of the </a:t>
                      </a:r>
                      <a:r>
                        <a:rPr lang="en-GB" sz="1200" i="1" dirty="0" err="1">
                          <a:latin typeface="Calibri"/>
                          <a:ea typeface="Times New Roman"/>
                          <a:cs typeface="Arial"/>
                        </a:rPr>
                        <a:t>biosimilar</a:t>
                      </a:r>
                      <a:r>
                        <a:rPr lang="en-GB" sz="1200" i="1" dirty="0">
                          <a:latin typeface="Calibri"/>
                          <a:ea typeface="Times New Roman"/>
                          <a:cs typeface="Arial"/>
                        </a:rPr>
                        <a:t> and the innovator product in appropriate in-vivo and in-vitro systems should be used.  The biological endpoints that are selected should be shown to relate to the clinical activity of the molecule.</a:t>
                      </a:r>
                      <a:endParaRPr lang="en-GB" sz="1200" dirty="0">
                        <a:latin typeface="Times New Roman"/>
                        <a:ea typeface="Times New Roman"/>
                        <a:cs typeface="Times New Roman"/>
                      </a:endParaRPr>
                    </a:p>
                    <a:p>
                      <a:pPr>
                        <a:spcAft>
                          <a:spcPts val="0"/>
                        </a:spcAft>
                      </a:pPr>
                      <a:r>
                        <a:rPr lang="en-GB" sz="1200" i="1" dirty="0">
                          <a:latin typeface="Calibri"/>
                          <a:ea typeface="Times New Roman"/>
                          <a:cs typeface="Arial"/>
                        </a:rPr>
                        <a:t>In-vivo animal studies to show comparable toxicology and activity should be presented. It is important to note that design of an appropriate non-clinical study program requires a clear understanding of the product characteristics.  Results from the physicochemical and biological characterisation studies should be reviewed to assess the potential impact on efficacy and safety.</a:t>
                      </a:r>
                      <a:endParaRPr lang="en-GB" sz="1200" dirty="0">
                        <a:latin typeface="Times New Roman"/>
                        <a:ea typeface="Times New Roman"/>
                        <a:cs typeface="Times New Roman"/>
                      </a:endParaRPr>
                    </a:p>
                    <a:p>
                      <a:pPr>
                        <a:spcAft>
                          <a:spcPts val="0"/>
                        </a:spcAft>
                      </a:pPr>
                      <a:r>
                        <a:rPr lang="en-GB" sz="1200" i="1" dirty="0">
                          <a:latin typeface="Calibri"/>
                          <a:ea typeface="Times New Roman"/>
                          <a:cs typeface="Arial"/>
                        </a:rPr>
                        <a:t>The guidance documents such as </a:t>
                      </a:r>
                      <a:r>
                        <a:rPr lang="en-GB" sz="1200" b="1" i="1" dirty="0">
                          <a:latin typeface="Calibri"/>
                          <a:ea typeface="Times New Roman"/>
                          <a:cs typeface="Arial"/>
                        </a:rPr>
                        <a:t>EMEA </a:t>
                      </a:r>
                      <a:r>
                        <a:rPr lang="en-GB" sz="1200" i="1" dirty="0">
                          <a:latin typeface="Calibri"/>
                          <a:ea typeface="Times New Roman"/>
                          <a:cs typeface="Arial"/>
                        </a:rPr>
                        <a:t>"</a:t>
                      </a:r>
                      <a:r>
                        <a:rPr lang="en-GB" sz="1200" b="1" i="1" dirty="0">
                          <a:latin typeface="Calibri"/>
                          <a:ea typeface="Times New Roman"/>
                          <a:cs typeface="Arial"/>
                        </a:rPr>
                        <a:t>Note for guidance on Non-clinical safety evaluation of biotechnology derived pharmaceuticals</a:t>
                      </a:r>
                      <a:r>
                        <a:rPr lang="en-GB" sz="1200" i="1" dirty="0">
                          <a:latin typeface="Calibri"/>
                          <a:ea typeface="Times New Roman"/>
                          <a:cs typeface="Arial"/>
                        </a:rPr>
                        <a:t>" (CPMP/ICH/302/95), should be taken into consideration.  </a:t>
                      </a:r>
                      <a:endParaRPr lang="en-GB" sz="1200" dirty="0">
                        <a:latin typeface="Times New Roman"/>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400" dirty="0">
                        <a:latin typeface="Calibri"/>
                        <a:ea typeface="Times New Roman"/>
                        <a:cs typeface="Arial"/>
                      </a:endParaRPr>
                    </a:p>
                    <a:p>
                      <a:pPr>
                        <a:spcAft>
                          <a:spcPts val="0"/>
                        </a:spcAft>
                      </a:pPr>
                      <a:r>
                        <a:rPr lang="en-US" sz="1400" dirty="0">
                          <a:latin typeface="Calibri"/>
                          <a:ea typeface="Times New Roman"/>
                          <a:cs typeface="Arial"/>
                        </a:rPr>
                        <a:t>We recommend reformatting of the guideline to separate Quality Aspects from Non-Clinical Aspects.</a:t>
                      </a:r>
                      <a:endParaRPr lang="en-GB" sz="1400" dirty="0">
                        <a:latin typeface="Times New Roman"/>
                        <a:ea typeface="Times New Roman"/>
                        <a:cs typeface="Times New Roman"/>
                      </a:endParaRPr>
                    </a:p>
                    <a:p>
                      <a:pPr>
                        <a:spcAft>
                          <a:spcPts val="0"/>
                        </a:spcAft>
                      </a:pPr>
                      <a:r>
                        <a:rPr lang="en-US" sz="1400" dirty="0">
                          <a:latin typeface="Calibri"/>
                          <a:ea typeface="Times New Roman"/>
                          <a:cs typeface="Arial"/>
                        </a:rPr>
                        <a:t>Upon completion of comparative </a:t>
                      </a:r>
                      <a:r>
                        <a:rPr lang="en-US" sz="1400" dirty="0" err="1">
                          <a:latin typeface="Calibri"/>
                          <a:ea typeface="Times New Roman"/>
                          <a:cs typeface="Arial"/>
                        </a:rPr>
                        <a:t>characterisation</a:t>
                      </a:r>
                      <a:r>
                        <a:rPr lang="en-US" sz="1400" dirty="0">
                          <a:latin typeface="Calibri"/>
                          <a:ea typeface="Times New Roman"/>
                          <a:cs typeface="Arial"/>
                        </a:rPr>
                        <a:t> studies with the </a:t>
                      </a:r>
                      <a:r>
                        <a:rPr lang="en-US" sz="1400" dirty="0" err="1">
                          <a:latin typeface="Calibri"/>
                          <a:ea typeface="Times New Roman"/>
                          <a:cs typeface="Arial"/>
                        </a:rPr>
                        <a:t>biosimilar</a:t>
                      </a:r>
                      <a:r>
                        <a:rPr lang="en-US" sz="1400" dirty="0">
                          <a:latin typeface="Calibri"/>
                          <a:ea typeface="Times New Roman"/>
                          <a:cs typeface="Arial"/>
                        </a:rPr>
                        <a:t> and reference product to demonstrate molecular similarity, then the Non-Clinical study can be designed according to EMEA/CHMP/ 42832 or other guideline, as applicable.</a:t>
                      </a:r>
                      <a:endParaRPr lang="en-GB" sz="1400" dirty="0">
                        <a:latin typeface="Times New Roman"/>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GB" noProof="0" smtClean="0"/>
              <a:t>Slide </a:t>
            </a:r>
            <a:fld id="{4DA3253C-B4E3-4231-8856-6151A125268D}" type="slidenum">
              <a:rPr lang="en-GB" noProof="0" smtClean="0"/>
              <a:pPr/>
              <a:t>23</a:t>
            </a:fld>
            <a:endParaRPr lang="en-GB" noProof="0"/>
          </a:p>
        </p:txBody>
      </p:sp>
      <p:sp>
        <p:nvSpPr>
          <p:cNvPr id="4" name="Footer Placeholder 3"/>
          <p:cNvSpPr>
            <a:spLocks noGrp="1"/>
          </p:cNvSpPr>
          <p:nvPr>
            <p:ph type="ftr" sz="quarter" idx="11"/>
          </p:nvPr>
        </p:nvSpPr>
        <p:spPr/>
        <p:txBody>
          <a:bodyPr/>
          <a:lstStyle/>
          <a:p>
            <a:r>
              <a:rPr lang="en-GB" noProof="0" smtClean="0"/>
              <a:t>M Bredenhann  |  Nycomed  |  19.11.10</a:t>
            </a:r>
            <a:endParaRPr lang="en-GB" noProof="0"/>
          </a:p>
        </p:txBody>
      </p:sp>
      <p:graphicFrame>
        <p:nvGraphicFramePr>
          <p:cNvPr id="5" name="Table 4"/>
          <p:cNvGraphicFramePr>
            <a:graphicFrameLocks noGrp="1"/>
          </p:cNvGraphicFramePr>
          <p:nvPr/>
        </p:nvGraphicFramePr>
        <p:xfrm>
          <a:off x="631372" y="413657"/>
          <a:ext cx="7903027" cy="5867400"/>
        </p:xfrm>
        <a:graphic>
          <a:graphicData uri="http://schemas.openxmlformats.org/drawingml/2006/table">
            <a:tbl>
              <a:tblPr/>
              <a:tblGrid>
                <a:gridCol w="2587450"/>
                <a:gridCol w="2835607"/>
                <a:gridCol w="2479970"/>
              </a:tblGrid>
              <a:tr h="366713">
                <a:tc>
                  <a:txBody>
                    <a:bodyPr/>
                    <a:lstStyle/>
                    <a:p>
                      <a:pPr>
                        <a:spcAft>
                          <a:spcPts val="0"/>
                        </a:spcAft>
                      </a:pPr>
                      <a:r>
                        <a:rPr lang="en-GB" sz="1200" b="1" dirty="0">
                          <a:latin typeface="Calibri"/>
                          <a:ea typeface="Times New Roman"/>
                          <a:cs typeface="Times New Roman"/>
                        </a:rPr>
                        <a:t>Current text / reference to paragraph</a:t>
                      </a:r>
                      <a:endParaRPr lang="en-GB" sz="1200" dirty="0">
                        <a:latin typeface="Times New Roman"/>
                        <a:ea typeface="Times New Roman"/>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en-GB" sz="1200" b="1">
                          <a:latin typeface="Calibri"/>
                          <a:ea typeface="Times New Roman"/>
                          <a:cs typeface="Arial"/>
                        </a:rPr>
                        <a:t>Proposed Amendment</a:t>
                      </a:r>
                      <a:endParaRPr lang="en-GB" sz="1200">
                        <a:latin typeface="Times New Roman"/>
                        <a:ea typeface="Times New Roman"/>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en-GB" sz="1200" b="1">
                          <a:latin typeface="Calibri"/>
                          <a:ea typeface="Times New Roman"/>
                          <a:cs typeface="Arial"/>
                        </a:rPr>
                        <a:t>Rationale / Remarks</a:t>
                      </a:r>
                      <a:endParaRPr lang="en-GB" sz="1200">
                        <a:latin typeface="Times New Roman"/>
                        <a:ea typeface="Times New Roman"/>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3631">
                <a:tc>
                  <a:txBody>
                    <a:bodyPr/>
                    <a:lstStyle/>
                    <a:p>
                      <a:pPr>
                        <a:spcAft>
                          <a:spcPts val="0"/>
                        </a:spcAft>
                      </a:pPr>
                      <a:r>
                        <a:rPr lang="en-GB" sz="1200" b="1" dirty="0">
                          <a:latin typeface="Calibri"/>
                          <a:ea typeface="Times New Roman"/>
                          <a:cs typeface="Times New Roman"/>
                        </a:rPr>
                        <a:t>5.1.3 </a:t>
                      </a:r>
                      <a:r>
                        <a:rPr lang="en-GB" sz="1200" b="1" i="1" dirty="0">
                          <a:latin typeface="Calibri"/>
                          <a:ea typeface="Times New Roman"/>
                          <a:cs typeface="Times New Roman"/>
                        </a:rPr>
                        <a:t>In vivo </a:t>
                      </a:r>
                      <a:r>
                        <a:rPr lang="en-GB" sz="1200" b="1" dirty="0">
                          <a:latin typeface="Calibri"/>
                          <a:ea typeface="Times New Roman"/>
                          <a:cs typeface="Times New Roman"/>
                        </a:rPr>
                        <a:t>studies</a:t>
                      </a:r>
                      <a:endParaRPr lang="en-GB" sz="1200" dirty="0">
                        <a:latin typeface="Times New Roman"/>
                        <a:ea typeface="Times New Roman"/>
                        <a:cs typeface="Times New Roman"/>
                      </a:endParaRPr>
                    </a:p>
                    <a:p>
                      <a:pPr>
                        <a:spcAft>
                          <a:spcPts val="0"/>
                        </a:spcAft>
                        <a:tabLst>
                          <a:tab pos="864235" algn="l"/>
                        </a:tabLst>
                      </a:pPr>
                      <a:r>
                        <a:rPr lang="en-GB" sz="1200" dirty="0">
                          <a:latin typeface="Calibri"/>
                          <a:ea typeface="Times New Roman"/>
                          <a:cs typeface="Arial"/>
                        </a:rPr>
                        <a:t>Animal studies should be designed to maximise the information obtained and to compare reference and similar biological medicinal products intended to be used in the clinical trials.  Such studies should be performed in a species known to be relevant and employ state of the art technology.</a:t>
                      </a:r>
                      <a:endParaRPr lang="en-GB" sz="1200" dirty="0">
                        <a:latin typeface="Times New Roman"/>
                        <a:ea typeface="Times New Roman"/>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latin typeface="Calibri"/>
                        <a:ea typeface="Times New Roman"/>
                        <a:cs typeface="Arial"/>
                      </a:endParaRPr>
                    </a:p>
                    <a:p>
                      <a:pPr>
                        <a:spcAft>
                          <a:spcPts val="0"/>
                        </a:spcAft>
                      </a:pPr>
                      <a:r>
                        <a:rPr lang="en-GB" sz="1200" dirty="0">
                          <a:latin typeface="Calibri"/>
                          <a:ea typeface="Times New Roman"/>
                          <a:cs typeface="Arial"/>
                        </a:rPr>
                        <a:t>Animal studies should be designed to maximise the information obtained and to compare reference and similar biological medicinal products intended to be used in the clinical trials.  </a:t>
                      </a:r>
                      <a:r>
                        <a:rPr lang="en-GB" sz="1200" strike="sngStrike" dirty="0">
                          <a:latin typeface="Calibri"/>
                          <a:ea typeface="Times New Roman"/>
                          <a:cs typeface="Arial"/>
                        </a:rPr>
                        <a:t>Such studies</a:t>
                      </a:r>
                      <a:r>
                        <a:rPr lang="en-GB" sz="1200" dirty="0">
                          <a:latin typeface="Calibri"/>
                          <a:ea typeface="Times New Roman"/>
                          <a:cs typeface="Arial"/>
                        </a:rPr>
                        <a:t> </a:t>
                      </a:r>
                      <a:r>
                        <a:rPr lang="en-GB" sz="1200" i="1" u="sng" dirty="0">
                          <a:latin typeface="Calibri"/>
                          <a:ea typeface="Times New Roman"/>
                          <a:cs typeface="Arial"/>
                        </a:rPr>
                        <a:t>They</a:t>
                      </a:r>
                      <a:r>
                        <a:rPr lang="en-GB" sz="1200" i="1" dirty="0">
                          <a:latin typeface="Calibri"/>
                          <a:ea typeface="Times New Roman"/>
                          <a:cs typeface="Arial"/>
                        </a:rPr>
                        <a:t> </a:t>
                      </a:r>
                      <a:r>
                        <a:rPr lang="en-GB" sz="1200" dirty="0">
                          <a:latin typeface="Calibri"/>
                          <a:ea typeface="Times New Roman"/>
                          <a:cs typeface="Arial"/>
                        </a:rPr>
                        <a:t>should be </a:t>
                      </a:r>
                      <a:r>
                        <a:rPr lang="en-GB" sz="1200" i="1" u="sng" dirty="0">
                          <a:latin typeface="Calibri"/>
                          <a:ea typeface="Times New Roman"/>
                          <a:cs typeface="Arial"/>
                        </a:rPr>
                        <a:t>designed to detect differences in response between the similar biological product and not just the response per se. Such studies should be</a:t>
                      </a:r>
                      <a:r>
                        <a:rPr lang="en-GB" sz="1200" i="1" dirty="0">
                          <a:latin typeface="Calibri"/>
                          <a:ea typeface="Times New Roman"/>
                          <a:cs typeface="Arial"/>
                        </a:rPr>
                        <a:t> </a:t>
                      </a:r>
                      <a:r>
                        <a:rPr lang="en-GB" sz="1200" dirty="0">
                          <a:latin typeface="Calibri"/>
                          <a:ea typeface="Times New Roman"/>
                          <a:cs typeface="Arial"/>
                        </a:rPr>
                        <a:t>performed in a species known to be relevant and employ </a:t>
                      </a:r>
                      <a:r>
                        <a:rPr lang="en-GB" sz="1200" i="1" u="sng" dirty="0">
                          <a:latin typeface="Calibri"/>
                          <a:ea typeface="Times New Roman"/>
                          <a:cs typeface="Arial"/>
                        </a:rPr>
                        <a:t>appropriately validated</a:t>
                      </a:r>
                      <a:r>
                        <a:rPr lang="en-GB" sz="1200" i="1" dirty="0">
                          <a:latin typeface="Calibri"/>
                          <a:ea typeface="Times New Roman"/>
                          <a:cs typeface="Arial"/>
                        </a:rPr>
                        <a:t> </a:t>
                      </a:r>
                      <a:r>
                        <a:rPr lang="en-GB" sz="1200" dirty="0">
                          <a:latin typeface="Calibri"/>
                          <a:ea typeface="Times New Roman"/>
                          <a:cs typeface="Arial"/>
                        </a:rPr>
                        <a:t>state of the art technology.</a:t>
                      </a:r>
                      <a:endParaRPr lang="en-GB" sz="1200" dirty="0">
                        <a:latin typeface="Times New Roman"/>
                        <a:ea typeface="Times New Roman"/>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200" dirty="0">
                        <a:latin typeface="Calibri"/>
                        <a:ea typeface="Times New Roman"/>
                        <a:cs typeface="Arial"/>
                      </a:endParaRPr>
                    </a:p>
                    <a:p>
                      <a:pPr>
                        <a:spcAft>
                          <a:spcPts val="0"/>
                        </a:spcAft>
                      </a:pPr>
                      <a:r>
                        <a:rPr lang="en-US" sz="1200" dirty="0">
                          <a:latin typeface="Calibri"/>
                          <a:ea typeface="Times New Roman"/>
                          <a:cs typeface="Arial"/>
                        </a:rPr>
                        <a:t>We recommend amendment of the text, as indicated, as it should be clearly specified that non-clinical studies should be designed to detect a difference with the reference product, should there be one.</a:t>
                      </a:r>
                      <a:endParaRPr lang="en-GB" sz="1200" dirty="0">
                        <a:latin typeface="Times New Roman"/>
                        <a:ea typeface="Times New Roman"/>
                        <a:cs typeface="Times New Roman"/>
                      </a:endParaRPr>
                    </a:p>
                    <a:p>
                      <a:pPr>
                        <a:spcAft>
                          <a:spcPts val="0"/>
                        </a:spcAft>
                      </a:pPr>
                      <a:r>
                        <a:rPr lang="en-US" sz="1200" dirty="0">
                          <a:latin typeface="Calibri"/>
                          <a:ea typeface="Times New Roman"/>
                          <a:cs typeface="Arial"/>
                        </a:rPr>
                        <a:t>Tests should be validated.</a:t>
                      </a:r>
                      <a:endParaRPr lang="en-GB" sz="1200" dirty="0">
                        <a:latin typeface="Times New Roman"/>
                        <a:ea typeface="Times New Roman"/>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7056">
                <a:tc>
                  <a:txBody>
                    <a:bodyPr/>
                    <a:lstStyle/>
                    <a:p>
                      <a:pPr>
                        <a:spcAft>
                          <a:spcPts val="0"/>
                        </a:spcAft>
                        <a:tabLst>
                          <a:tab pos="864235" algn="l"/>
                        </a:tabLst>
                      </a:pPr>
                      <a:endParaRPr lang="en-GB" sz="1200" dirty="0">
                        <a:latin typeface="Calibri"/>
                        <a:ea typeface="Times New Roman"/>
                        <a:cs typeface="Arial"/>
                      </a:endParaRPr>
                    </a:p>
                    <a:p>
                      <a:pPr>
                        <a:spcAft>
                          <a:spcPts val="0"/>
                        </a:spcAft>
                        <a:tabLst>
                          <a:tab pos="864235" algn="l"/>
                        </a:tabLst>
                      </a:pPr>
                      <a:r>
                        <a:rPr lang="en-GB" sz="1200" dirty="0">
                          <a:latin typeface="Calibri"/>
                          <a:ea typeface="Times New Roman"/>
                          <a:cs typeface="Arial"/>
                        </a:rPr>
                        <a:t>b) Non-clinical toxicity as determined in at least one repeat dose toxicity study, including </a:t>
                      </a:r>
                      <a:r>
                        <a:rPr lang="en-GB" sz="1200" dirty="0" err="1">
                          <a:latin typeface="Calibri"/>
                          <a:ea typeface="Times New Roman"/>
                          <a:cs typeface="Arial"/>
                        </a:rPr>
                        <a:t>toxicokinetic</a:t>
                      </a:r>
                      <a:r>
                        <a:rPr lang="en-GB" sz="1200" dirty="0">
                          <a:latin typeface="Calibri"/>
                          <a:ea typeface="Times New Roman"/>
                          <a:cs typeface="Arial"/>
                        </a:rPr>
                        <a:t> measurements. </a:t>
                      </a:r>
                      <a:endParaRPr lang="en-GB" sz="1200" dirty="0">
                        <a:latin typeface="Times New Roman"/>
                        <a:ea typeface="Times New Roman"/>
                        <a:cs typeface="Times New Roman"/>
                      </a:endParaRPr>
                    </a:p>
                    <a:p>
                      <a:pPr>
                        <a:spcAft>
                          <a:spcPts val="0"/>
                        </a:spcAft>
                      </a:pPr>
                      <a:r>
                        <a:rPr lang="en-GB" sz="1200" dirty="0" err="1">
                          <a:latin typeface="Calibri"/>
                          <a:ea typeface="Times New Roman"/>
                          <a:cs typeface="Arial"/>
                        </a:rPr>
                        <a:t>Toxicokinetic</a:t>
                      </a:r>
                      <a:r>
                        <a:rPr lang="en-GB" sz="1200" dirty="0">
                          <a:latin typeface="Calibri"/>
                          <a:ea typeface="Times New Roman"/>
                          <a:cs typeface="Arial"/>
                        </a:rPr>
                        <a:t> measurements should include determination of antibody titres, cross reactivity and neutralising capacity. </a:t>
                      </a:r>
                      <a:endParaRPr lang="en-GB" sz="1200" dirty="0">
                        <a:latin typeface="Times New Roman"/>
                        <a:ea typeface="Times New Roman"/>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864235" algn="l"/>
                        </a:tabLst>
                      </a:pPr>
                      <a:endParaRPr lang="en-GB" sz="1200">
                        <a:latin typeface="Calibri"/>
                        <a:ea typeface="Times New Roman"/>
                        <a:cs typeface="Arial"/>
                      </a:endParaRPr>
                    </a:p>
                    <a:p>
                      <a:pPr>
                        <a:spcAft>
                          <a:spcPts val="0"/>
                        </a:spcAft>
                        <a:tabLst>
                          <a:tab pos="864235" algn="l"/>
                        </a:tabLst>
                      </a:pPr>
                      <a:r>
                        <a:rPr lang="en-GB" sz="1200">
                          <a:latin typeface="Calibri"/>
                          <a:ea typeface="Times New Roman"/>
                          <a:cs typeface="Arial"/>
                        </a:rPr>
                        <a:t>b) Non-clinical toxicity as determined in at least one repeat dose toxicity study, including toxicokinetic measurements. </a:t>
                      </a:r>
                      <a:endParaRPr lang="en-GB" sz="1200">
                        <a:latin typeface="Times New Roman"/>
                        <a:ea typeface="Times New Roman"/>
                        <a:cs typeface="Times New Roman"/>
                      </a:endParaRPr>
                    </a:p>
                    <a:p>
                      <a:pPr>
                        <a:spcAft>
                          <a:spcPts val="0"/>
                        </a:spcAft>
                      </a:pPr>
                      <a:r>
                        <a:rPr lang="en-GB" sz="1200">
                          <a:latin typeface="Calibri"/>
                          <a:ea typeface="Times New Roman"/>
                          <a:cs typeface="Arial"/>
                        </a:rPr>
                        <a:t>Toxicokinetic measurements should include determination of antibody titres, </a:t>
                      </a:r>
                      <a:r>
                        <a:rPr lang="en-GB" sz="1200" strike="sngStrike">
                          <a:latin typeface="Calibri"/>
                          <a:ea typeface="Times New Roman"/>
                          <a:cs typeface="Arial"/>
                        </a:rPr>
                        <a:t>cross reactivity and neutralising capacity.</a:t>
                      </a:r>
                      <a:r>
                        <a:rPr lang="en-GB" sz="1200">
                          <a:latin typeface="Calibri"/>
                          <a:ea typeface="Times New Roman"/>
                          <a:cs typeface="Arial"/>
                        </a:rPr>
                        <a:t>  </a:t>
                      </a:r>
                      <a:endParaRPr lang="en-GB" sz="1200">
                        <a:latin typeface="Times New Roman"/>
                        <a:ea typeface="Times New Roman"/>
                        <a:cs typeface="Times New Roman"/>
                      </a:endParaRPr>
                    </a:p>
                    <a:p>
                      <a:pPr>
                        <a:spcAft>
                          <a:spcPts val="0"/>
                        </a:spcAft>
                      </a:pPr>
                      <a:r>
                        <a:rPr lang="en-GB" sz="1200" i="1" u="sng">
                          <a:latin typeface="Calibri"/>
                          <a:ea typeface="Times New Roman"/>
                          <a:cs typeface="Arial"/>
                        </a:rPr>
                        <a:t>Where warranted due to drug homology to endogenous proteins, anti-drug antibody cross reactivity to endogenous proteins may be needed. Depending upon TK assay format and PD markers, the characterization of anti-drug antibodies as to neutralizing may be needed to interpret the study.</a:t>
                      </a:r>
                      <a:endParaRPr lang="en-GB" sz="1200">
                        <a:latin typeface="Times New Roman"/>
                        <a:ea typeface="Times New Roman"/>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solidFill>
                          <a:srgbClr val="000000"/>
                        </a:solidFill>
                        <a:latin typeface="Calibri"/>
                        <a:ea typeface="Times New Roman"/>
                        <a:cs typeface="Times New Roman"/>
                      </a:endParaRPr>
                    </a:p>
                    <a:p>
                      <a:pPr>
                        <a:spcAft>
                          <a:spcPts val="0"/>
                        </a:spcAft>
                      </a:pPr>
                      <a:r>
                        <a:rPr lang="en-GB" sz="1200" dirty="0">
                          <a:latin typeface="Calibri"/>
                          <a:ea typeface="Times New Roman"/>
                          <a:cs typeface="Arial"/>
                        </a:rPr>
                        <a:t>WHO Guideline states:</a:t>
                      </a:r>
                      <a:endParaRPr lang="en-GB" sz="1200" dirty="0">
                        <a:latin typeface="Times New Roman"/>
                        <a:ea typeface="Times New Roman"/>
                        <a:cs typeface="Times New Roman"/>
                      </a:endParaRPr>
                    </a:p>
                    <a:p>
                      <a:pPr>
                        <a:spcAft>
                          <a:spcPts val="0"/>
                        </a:spcAft>
                      </a:pPr>
                      <a:r>
                        <a:rPr lang="en-GB" sz="1200" dirty="0">
                          <a:latin typeface="Calibri"/>
                          <a:ea typeface="Times New Roman"/>
                          <a:cs typeface="Arial"/>
                        </a:rPr>
                        <a:t>Although the predictive value of animal models for immunogenicity in humans is considered low, antibody measurements, if applicable, should be included in the repeat dose toxicity study to aid in the interpretation of the </a:t>
                      </a:r>
                      <a:r>
                        <a:rPr lang="en-GB" sz="1200" dirty="0" err="1">
                          <a:latin typeface="Calibri"/>
                          <a:ea typeface="Times New Roman"/>
                          <a:cs typeface="Arial"/>
                        </a:rPr>
                        <a:t>toxicokinetic</a:t>
                      </a:r>
                      <a:r>
                        <a:rPr lang="en-GB" sz="1200" dirty="0">
                          <a:latin typeface="Calibri"/>
                          <a:ea typeface="Times New Roman"/>
                          <a:cs typeface="Arial"/>
                        </a:rPr>
                        <a:t> data and to help assess, as part of the overall comparability exercise, whether important differences in structure or immunogenic impurities exist between the similar biological product and the reference product.</a:t>
                      </a:r>
                      <a:endParaRPr lang="en-GB" sz="1200" dirty="0">
                        <a:latin typeface="Times New Roman"/>
                        <a:ea typeface="Times New Roman"/>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GB" noProof="0" smtClean="0"/>
              <a:t>Slide </a:t>
            </a:r>
            <a:fld id="{4DA3253C-B4E3-4231-8856-6151A125268D}" type="slidenum">
              <a:rPr lang="en-GB" noProof="0" smtClean="0"/>
              <a:pPr/>
              <a:t>24</a:t>
            </a:fld>
            <a:endParaRPr lang="en-GB" noProof="0"/>
          </a:p>
        </p:txBody>
      </p:sp>
      <p:sp>
        <p:nvSpPr>
          <p:cNvPr id="4" name="Footer Placeholder 3"/>
          <p:cNvSpPr>
            <a:spLocks noGrp="1"/>
          </p:cNvSpPr>
          <p:nvPr>
            <p:ph type="ftr" sz="quarter" idx="11"/>
          </p:nvPr>
        </p:nvSpPr>
        <p:spPr/>
        <p:txBody>
          <a:bodyPr/>
          <a:lstStyle/>
          <a:p>
            <a:r>
              <a:rPr lang="en-GB" noProof="0" smtClean="0"/>
              <a:t>M Bredenhann  |  Nycomed  |  19.11.10</a:t>
            </a:r>
            <a:endParaRPr lang="en-GB" noProof="0"/>
          </a:p>
        </p:txBody>
      </p:sp>
      <p:graphicFrame>
        <p:nvGraphicFramePr>
          <p:cNvPr id="5" name="Table 4"/>
          <p:cNvGraphicFramePr>
            <a:graphicFrameLocks noGrp="1"/>
          </p:cNvGraphicFramePr>
          <p:nvPr/>
        </p:nvGraphicFramePr>
        <p:xfrm>
          <a:off x="533400" y="435430"/>
          <a:ext cx="8286749" cy="2746466"/>
        </p:xfrm>
        <a:graphic>
          <a:graphicData uri="http://schemas.openxmlformats.org/drawingml/2006/table">
            <a:tbl>
              <a:tblPr/>
              <a:tblGrid>
                <a:gridCol w="2713081"/>
                <a:gridCol w="2973286"/>
                <a:gridCol w="2600382"/>
              </a:tblGrid>
              <a:tr h="186146">
                <a:tc>
                  <a:txBody>
                    <a:bodyPr/>
                    <a:lstStyle/>
                    <a:p>
                      <a:pPr>
                        <a:spcAft>
                          <a:spcPts val="0"/>
                        </a:spcAft>
                      </a:pPr>
                      <a:r>
                        <a:rPr lang="en-GB" sz="1200" b="1" dirty="0">
                          <a:latin typeface="Calibri"/>
                          <a:ea typeface="Times New Roman"/>
                          <a:cs typeface="Times New Roman"/>
                        </a:rPr>
                        <a:t>Current text / reference to paragraph</a:t>
                      </a:r>
                      <a:endParaRPr lang="en-GB"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en-GB" sz="1200" b="1">
                          <a:latin typeface="Calibri"/>
                          <a:ea typeface="Times New Roman"/>
                          <a:cs typeface="Arial"/>
                        </a:rPr>
                        <a:t>Proposed Amendment</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en-GB" sz="1200" b="1">
                          <a:latin typeface="Calibri"/>
                          <a:ea typeface="Times New Roman"/>
                          <a:cs typeface="Arial"/>
                        </a:rPr>
                        <a:t>Rationale / Remarks</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2776">
                <a:tc>
                  <a:txBody>
                    <a:bodyPr/>
                    <a:lstStyle/>
                    <a:p>
                      <a:pPr>
                        <a:spcAft>
                          <a:spcPts val="0"/>
                        </a:spcAft>
                      </a:pPr>
                      <a:r>
                        <a:rPr lang="en-GB" sz="1200" b="1" dirty="0">
                          <a:latin typeface="Calibri"/>
                          <a:ea typeface="Times New Roman"/>
                          <a:cs typeface="Arial"/>
                        </a:rPr>
                        <a:t>5.1.3 </a:t>
                      </a:r>
                      <a:r>
                        <a:rPr lang="en-GB" sz="1200" b="1" i="1" dirty="0">
                          <a:latin typeface="Calibri"/>
                          <a:ea typeface="Times New Roman"/>
                          <a:cs typeface="Arial"/>
                        </a:rPr>
                        <a:t>In vivo </a:t>
                      </a:r>
                      <a:r>
                        <a:rPr lang="en-GB" sz="1200" b="1" dirty="0">
                          <a:latin typeface="Calibri"/>
                          <a:ea typeface="Times New Roman"/>
                          <a:cs typeface="Arial"/>
                        </a:rPr>
                        <a:t>Studies</a:t>
                      </a:r>
                      <a:endParaRPr lang="en-GB" sz="1200" dirty="0">
                        <a:latin typeface="Times New Roman"/>
                        <a:ea typeface="Times New Roman"/>
                        <a:cs typeface="Times New Roman"/>
                      </a:endParaRPr>
                    </a:p>
                    <a:p>
                      <a:pPr>
                        <a:spcAft>
                          <a:spcPts val="0"/>
                        </a:spcAft>
                      </a:pPr>
                      <a:r>
                        <a:rPr lang="en-GB" sz="1200" dirty="0">
                          <a:latin typeface="Calibri"/>
                          <a:ea typeface="Times New Roman"/>
                          <a:cs typeface="Arial"/>
                        </a:rPr>
                        <a:t>5.1.3 (b) If there are specific safety concerns, these might be addressed by including relevant observations (i.e. local tolerance) in the same repeat dose toxicity study.</a:t>
                      </a:r>
                      <a:endParaRPr lang="en-GB"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latin typeface="Times New Roman"/>
                        <a:ea typeface="Times New Roman"/>
                        <a:cs typeface="Times New Roman"/>
                      </a:endParaRPr>
                    </a:p>
                    <a:p>
                      <a:pPr>
                        <a:spcAft>
                          <a:spcPts val="0"/>
                        </a:spcAft>
                      </a:pPr>
                      <a:r>
                        <a:rPr lang="en-GB" sz="1200" strike="sngStrike" dirty="0">
                          <a:latin typeface="Calibri"/>
                          <a:ea typeface="Times New Roman"/>
                          <a:cs typeface="Arial"/>
                        </a:rPr>
                        <a:t>If there are specific safety concerns, these might be addressed by including relevant observations (i.e. local tolerance) in the same repeat dose toxicity study.</a:t>
                      </a:r>
                      <a:endParaRPr lang="en-GB"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a:latin typeface="Calibri"/>
                        <a:ea typeface="Times New Roman"/>
                        <a:cs typeface="Times New Roman"/>
                      </a:endParaRPr>
                    </a:p>
                    <a:p>
                      <a:pPr>
                        <a:spcAft>
                          <a:spcPts val="0"/>
                        </a:spcAft>
                      </a:pPr>
                      <a:r>
                        <a:rPr lang="en-GB" sz="1200">
                          <a:latin typeface="Calibri"/>
                          <a:ea typeface="Times New Roman"/>
                          <a:cs typeface="Times New Roman"/>
                        </a:rPr>
                        <a:t>It is recommended that this part of 5.1.3 be removed, to avoid the possibility of misunderstanding.</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3019">
                <a:tc>
                  <a:txBody>
                    <a:bodyPr/>
                    <a:lstStyle/>
                    <a:p>
                      <a:pPr>
                        <a:spcAft>
                          <a:spcPts val="0"/>
                        </a:spcAft>
                      </a:pPr>
                      <a:endParaRPr lang="en-GB" sz="1200">
                        <a:latin typeface="Calibri"/>
                        <a:ea typeface="Times New Roman"/>
                        <a:cs typeface="Arial"/>
                      </a:endParaRPr>
                    </a:p>
                    <a:p>
                      <a:pPr>
                        <a:spcAft>
                          <a:spcPts val="0"/>
                        </a:spcAft>
                      </a:pPr>
                      <a:r>
                        <a:rPr lang="en-GB" sz="1200">
                          <a:latin typeface="Calibri"/>
                          <a:ea typeface="Times New Roman"/>
                          <a:cs typeface="Arial"/>
                        </a:rPr>
                        <a:t>Animal immunogenicity studies may be of value in demonstrating similarity of immune responses to reference and biosimilar products.</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latin typeface="Calibri"/>
                        <a:ea typeface="Times New Roman"/>
                        <a:cs typeface="Arial"/>
                      </a:endParaRPr>
                    </a:p>
                    <a:p>
                      <a:pPr>
                        <a:spcAft>
                          <a:spcPts val="0"/>
                        </a:spcAft>
                      </a:pPr>
                      <a:r>
                        <a:rPr lang="en-GB" sz="1200" dirty="0">
                          <a:latin typeface="Calibri"/>
                          <a:ea typeface="Times New Roman"/>
                          <a:cs typeface="Arial"/>
                        </a:rPr>
                        <a:t>Animal immunogenicity studies may be of value in investigating similarity of immune responses to reference and </a:t>
                      </a:r>
                      <a:r>
                        <a:rPr lang="en-GB" sz="1200" dirty="0" err="1">
                          <a:latin typeface="Calibri"/>
                          <a:ea typeface="Times New Roman"/>
                          <a:cs typeface="Arial"/>
                        </a:rPr>
                        <a:t>biosimilar</a:t>
                      </a:r>
                      <a:r>
                        <a:rPr lang="en-GB" sz="1200" dirty="0">
                          <a:latin typeface="Calibri"/>
                          <a:ea typeface="Times New Roman"/>
                          <a:cs typeface="Arial"/>
                        </a:rPr>
                        <a:t> products, </a:t>
                      </a:r>
                      <a:r>
                        <a:rPr lang="en-GB" sz="1200" i="1" u="sng" dirty="0">
                          <a:latin typeface="Calibri"/>
                          <a:ea typeface="Times New Roman"/>
                          <a:cs typeface="Arial"/>
                        </a:rPr>
                        <a:t>but cannot be an alternate to studies in humans. Animal models are usually not predictive of the immune response in humans.</a:t>
                      </a:r>
                      <a:endParaRPr lang="en-GB"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2" descr="C:\Users\Bredenhann_M\AppData\Local\Microsoft\Windows\Temporary Internet Files\Low\Content.IE5\JOTOUR82\Nycomed_ImageBank_1046_Small[1].jpg"/>
          <p:cNvPicPr>
            <a:picLocks noChangeAspect="1" noChangeArrowheads="1"/>
          </p:cNvPicPr>
          <p:nvPr/>
        </p:nvPicPr>
        <p:blipFill>
          <a:blip r:embed="rId3" cstate="print"/>
          <a:srcRect/>
          <a:stretch>
            <a:fillRect/>
          </a:stretch>
        </p:blipFill>
        <p:spPr bwMode="auto">
          <a:xfrm>
            <a:off x="2190750" y="3331026"/>
            <a:ext cx="4762500" cy="291400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GB" noProof="0" smtClean="0"/>
              <a:t>Slide </a:t>
            </a:r>
            <a:fld id="{4DA3253C-B4E3-4231-8856-6151A125268D}" type="slidenum">
              <a:rPr lang="en-GB" noProof="0" smtClean="0"/>
              <a:pPr/>
              <a:t>25</a:t>
            </a:fld>
            <a:endParaRPr lang="en-GB" noProof="0"/>
          </a:p>
        </p:txBody>
      </p:sp>
      <p:sp>
        <p:nvSpPr>
          <p:cNvPr id="4" name="Footer Placeholder 3"/>
          <p:cNvSpPr>
            <a:spLocks noGrp="1"/>
          </p:cNvSpPr>
          <p:nvPr>
            <p:ph type="ftr" sz="quarter" idx="11"/>
          </p:nvPr>
        </p:nvSpPr>
        <p:spPr/>
        <p:txBody>
          <a:bodyPr/>
          <a:lstStyle/>
          <a:p>
            <a:r>
              <a:rPr lang="en-GB" noProof="0" smtClean="0"/>
              <a:t>M Bredenhann  |  Nycomed  |  19.11.10</a:t>
            </a:r>
            <a:endParaRPr lang="en-GB" noProof="0"/>
          </a:p>
        </p:txBody>
      </p:sp>
      <p:graphicFrame>
        <p:nvGraphicFramePr>
          <p:cNvPr id="6" name="Table 5"/>
          <p:cNvGraphicFramePr>
            <a:graphicFrameLocks noGrp="1"/>
          </p:cNvGraphicFramePr>
          <p:nvPr/>
        </p:nvGraphicFramePr>
        <p:xfrm>
          <a:off x="323851" y="283029"/>
          <a:ext cx="8496298" cy="5943600"/>
        </p:xfrm>
        <a:graphic>
          <a:graphicData uri="http://schemas.openxmlformats.org/drawingml/2006/table">
            <a:tbl>
              <a:tblPr/>
              <a:tblGrid>
                <a:gridCol w="2781688"/>
                <a:gridCol w="3048472"/>
                <a:gridCol w="2666138"/>
              </a:tblGrid>
              <a:tr h="481914">
                <a:tc>
                  <a:txBody>
                    <a:bodyPr/>
                    <a:lstStyle/>
                    <a:p>
                      <a:pPr>
                        <a:spcAft>
                          <a:spcPts val="0"/>
                        </a:spcAft>
                      </a:pPr>
                      <a:r>
                        <a:rPr lang="en-GB" sz="1400" b="1">
                          <a:latin typeface="Calibri"/>
                          <a:ea typeface="Times New Roman"/>
                          <a:cs typeface="Times New Roman"/>
                        </a:rPr>
                        <a:t>Current text / reference to paragraph</a:t>
                      </a:r>
                      <a:endParaRPr lang="en-GB"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en-GB" sz="1400" b="1">
                          <a:latin typeface="Calibri"/>
                          <a:ea typeface="Times New Roman"/>
                          <a:cs typeface="Arial"/>
                        </a:rPr>
                        <a:t>Proposed Amendment</a:t>
                      </a:r>
                      <a:endParaRPr lang="en-GB"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en-GB" sz="1400" b="1">
                          <a:latin typeface="Calibri"/>
                          <a:ea typeface="Times New Roman"/>
                          <a:cs typeface="Arial"/>
                        </a:rPr>
                        <a:t>Rationale / Remarks</a:t>
                      </a:r>
                      <a:endParaRPr lang="en-GB"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0843">
                <a:tc>
                  <a:txBody>
                    <a:bodyPr/>
                    <a:lstStyle/>
                    <a:p>
                      <a:pPr>
                        <a:spcAft>
                          <a:spcPts val="0"/>
                        </a:spcAft>
                      </a:pPr>
                      <a:r>
                        <a:rPr lang="en-GB" sz="1400" b="1">
                          <a:latin typeface="Calibri"/>
                          <a:ea typeface="Times New Roman"/>
                          <a:cs typeface="Times New Roman"/>
                        </a:rPr>
                        <a:t>Clinical Data 5.2.2</a:t>
                      </a:r>
                      <a:endParaRPr lang="en-GB" sz="1400">
                        <a:latin typeface="Times New Roman"/>
                        <a:ea typeface="Times New Roman"/>
                        <a:cs typeface="Times New Roman"/>
                      </a:endParaRPr>
                    </a:p>
                    <a:p>
                      <a:pPr>
                        <a:spcAft>
                          <a:spcPts val="0"/>
                        </a:spcAft>
                      </a:pPr>
                      <a:r>
                        <a:rPr lang="en-GB" sz="1400">
                          <a:latin typeface="Calibri"/>
                          <a:ea typeface="Times New Roman"/>
                          <a:cs typeface="Arial"/>
                        </a:rPr>
                        <a:t>The selected dose should be in the steep part of the dose-response curve.  Studies at more than one dose level may be useful</a:t>
                      </a:r>
                      <a:endParaRPr lang="en-GB"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Times New Roman"/>
                        <a:ea typeface="Times New Roman"/>
                        <a:cs typeface="Times New Roman"/>
                      </a:endParaRPr>
                    </a:p>
                    <a:p>
                      <a:pPr>
                        <a:spcAft>
                          <a:spcPts val="0"/>
                        </a:spcAft>
                      </a:pPr>
                      <a:r>
                        <a:rPr lang="en-GB" sz="1400" strike="sngStrike">
                          <a:latin typeface="Calibri"/>
                          <a:ea typeface="Times New Roman"/>
                          <a:cs typeface="Arial"/>
                        </a:rPr>
                        <a:t>The selected dose should be in the steep part of the dose-response curve.  Studies at more than one dose level may be useful.</a:t>
                      </a:r>
                      <a:r>
                        <a:rPr lang="en-GB" sz="1400">
                          <a:latin typeface="Calibri"/>
                          <a:ea typeface="Times New Roman"/>
                          <a:cs typeface="Arial"/>
                        </a:rPr>
                        <a:t> </a:t>
                      </a:r>
                      <a:r>
                        <a:rPr lang="en-GB" sz="1400" i="1">
                          <a:latin typeface="Calibri"/>
                          <a:ea typeface="Times New Roman"/>
                          <a:cs typeface="Arial"/>
                        </a:rPr>
                        <a:t>Where a reference product is used at a range of doses, doses across the steep part of the dose response curve should be emphasized.  Where only one or a few doses of the reference product are approved, PD measures should be limited to these dose(s).</a:t>
                      </a:r>
                      <a:endParaRPr lang="en-GB"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a:ea typeface="Times New Roman"/>
                        <a:cs typeface="Times New Roman"/>
                      </a:endParaRPr>
                    </a:p>
                    <a:p>
                      <a:pPr>
                        <a:spcAft>
                          <a:spcPts val="0"/>
                        </a:spcAft>
                      </a:pPr>
                      <a:r>
                        <a:rPr lang="en-GB" sz="1400">
                          <a:latin typeface="Calibri"/>
                          <a:ea typeface="Times New Roman"/>
                          <a:cs typeface="Times New Roman"/>
                        </a:rPr>
                        <a:t>It is not normally useful to show a dose-response for a biosimilar product if the reference product is only approved at one dose.</a:t>
                      </a:r>
                      <a:endParaRPr lang="en-GB" sz="1400">
                        <a:latin typeface="Times New Roman"/>
                        <a:ea typeface="Times New Roman"/>
                        <a:cs typeface="Times New Roman"/>
                      </a:endParaRPr>
                    </a:p>
                    <a:p>
                      <a:pPr>
                        <a:spcAft>
                          <a:spcPts val="0"/>
                        </a:spcAft>
                      </a:pPr>
                      <a:r>
                        <a:rPr lang="en-GB" sz="1400">
                          <a:latin typeface="Calibri"/>
                          <a:ea typeface="Times New Roman"/>
                          <a:cs typeface="Times New Roman"/>
                        </a:rPr>
                        <a:t>We therefore recommend amendment of the text, as indicated.</a:t>
                      </a:r>
                      <a:endParaRPr lang="en-GB"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0843">
                <a:tc>
                  <a:txBody>
                    <a:bodyPr/>
                    <a:lstStyle/>
                    <a:p>
                      <a:pPr>
                        <a:spcAft>
                          <a:spcPts val="0"/>
                        </a:spcAft>
                      </a:pPr>
                      <a:r>
                        <a:rPr lang="en-GB" sz="1400" b="1">
                          <a:latin typeface="Calibri"/>
                          <a:ea typeface="Times New Roman"/>
                          <a:cs typeface="Times New Roman"/>
                        </a:rPr>
                        <a:t>5.2.3</a:t>
                      </a:r>
                      <a:endParaRPr lang="en-GB" sz="1400">
                        <a:latin typeface="Times New Roman"/>
                        <a:ea typeface="Times New Roman"/>
                        <a:cs typeface="Times New Roman"/>
                      </a:endParaRPr>
                    </a:p>
                    <a:p>
                      <a:pPr>
                        <a:spcAft>
                          <a:spcPts val="0"/>
                        </a:spcAft>
                      </a:pPr>
                      <a:r>
                        <a:rPr lang="en-GB" sz="1400">
                          <a:latin typeface="Calibri"/>
                          <a:ea typeface="Times New Roman"/>
                          <a:cs typeface="Arial"/>
                        </a:rPr>
                        <a:t>Normally comparative clinical trials are required for the demonstration of clinical comparability.  In certain cases, however comparative PK/PD studies between the similar biological medicinal product and the reference medicinal product may be sufficient to demonstrate clinical comparability, provided that all the following conditions are met:</a:t>
                      </a:r>
                      <a:endParaRPr lang="en-GB"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Times New Roman"/>
                        <a:ea typeface="Times New Roman"/>
                        <a:cs typeface="Times New Roman"/>
                      </a:endParaRPr>
                    </a:p>
                    <a:p>
                      <a:pPr>
                        <a:spcAft>
                          <a:spcPts val="600"/>
                        </a:spcAft>
                      </a:pPr>
                      <a:r>
                        <a:rPr lang="en-GB" sz="1400">
                          <a:latin typeface="Calibri"/>
                          <a:ea typeface="Times New Roman"/>
                          <a:cs typeface="Arial"/>
                        </a:rPr>
                        <a:t>Normally comparative clinical trials are required for the demonstration of clinical comparability.  In certain cases, however comparative PK/PD studies between the similar biological medicinal product and the reference medicinal product may be sufficient to demonstrate </a:t>
                      </a:r>
                      <a:r>
                        <a:rPr lang="en-GB" sz="1400" strike="sngStrike">
                          <a:latin typeface="Calibri"/>
                          <a:ea typeface="Times New Roman"/>
                          <a:cs typeface="Arial"/>
                        </a:rPr>
                        <a:t>clinical comparability,</a:t>
                      </a:r>
                      <a:r>
                        <a:rPr lang="en-GB" sz="1400">
                          <a:latin typeface="Calibri"/>
                          <a:ea typeface="Times New Roman"/>
                          <a:cs typeface="Arial"/>
                        </a:rPr>
                        <a:t> </a:t>
                      </a:r>
                      <a:r>
                        <a:rPr lang="en-GB" sz="1400" i="1" u="sng">
                          <a:latin typeface="Calibri"/>
                          <a:ea typeface="Times New Roman"/>
                          <a:cs typeface="Arial"/>
                        </a:rPr>
                        <a:t>similar efficacy</a:t>
                      </a:r>
                      <a:r>
                        <a:rPr lang="en-GB" sz="1400" i="1">
                          <a:latin typeface="Calibri"/>
                          <a:ea typeface="Times New Roman"/>
                          <a:cs typeface="Arial"/>
                        </a:rPr>
                        <a:t> </a:t>
                      </a:r>
                      <a:r>
                        <a:rPr lang="en-GB" sz="1400">
                          <a:latin typeface="Calibri"/>
                          <a:ea typeface="Times New Roman"/>
                          <a:cs typeface="Arial"/>
                        </a:rPr>
                        <a:t>provided that all the following conditions are met:</a:t>
                      </a:r>
                      <a:endParaRPr lang="en-GB"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Times New Roman"/>
                        <a:ea typeface="Times New Roman"/>
                        <a:cs typeface="Times New Roman"/>
                      </a:endParaRPr>
                    </a:p>
                    <a:p>
                      <a:pPr>
                        <a:spcAft>
                          <a:spcPts val="600"/>
                        </a:spcAft>
                      </a:pPr>
                      <a:r>
                        <a:rPr lang="en-US" sz="1400" dirty="0">
                          <a:latin typeface="Calibri"/>
                          <a:ea typeface="Times New Roman"/>
                          <a:cs typeface="Arial"/>
                        </a:rPr>
                        <a:t>PK/PD studies, in some cases where there are validated surrogate markers, may be used for establishing similar efficacy but they are not sufficient for establishing similar safety.</a:t>
                      </a:r>
                      <a:endParaRPr lang="en-GB"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GB" noProof="0" smtClean="0"/>
              <a:t>Slide </a:t>
            </a:r>
            <a:fld id="{4DA3253C-B4E3-4231-8856-6151A125268D}" type="slidenum">
              <a:rPr lang="en-GB" noProof="0" smtClean="0"/>
              <a:pPr/>
              <a:t>26</a:t>
            </a:fld>
            <a:endParaRPr lang="en-GB" noProof="0"/>
          </a:p>
        </p:txBody>
      </p:sp>
      <p:sp>
        <p:nvSpPr>
          <p:cNvPr id="4" name="Footer Placeholder 3"/>
          <p:cNvSpPr>
            <a:spLocks noGrp="1"/>
          </p:cNvSpPr>
          <p:nvPr>
            <p:ph type="ftr" sz="quarter" idx="11"/>
          </p:nvPr>
        </p:nvSpPr>
        <p:spPr/>
        <p:txBody>
          <a:bodyPr/>
          <a:lstStyle/>
          <a:p>
            <a:r>
              <a:rPr lang="en-GB" noProof="0" smtClean="0"/>
              <a:t>M Bredenhann  |  Nycomed  |  19.11.10</a:t>
            </a:r>
            <a:endParaRPr lang="en-GB" noProof="0"/>
          </a:p>
        </p:txBody>
      </p:sp>
      <p:graphicFrame>
        <p:nvGraphicFramePr>
          <p:cNvPr id="5" name="Table 4"/>
          <p:cNvGraphicFramePr>
            <a:graphicFrameLocks noGrp="1"/>
          </p:cNvGraphicFramePr>
          <p:nvPr/>
        </p:nvGraphicFramePr>
        <p:xfrm>
          <a:off x="141514" y="206829"/>
          <a:ext cx="8678636" cy="6398050"/>
        </p:xfrm>
        <a:graphic>
          <a:graphicData uri="http://schemas.openxmlformats.org/drawingml/2006/table">
            <a:tbl>
              <a:tblPr/>
              <a:tblGrid>
                <a:gridCol w="2841385"/>
                <a:gridCol w="3113896"/>
                <a:gridCol w="2723355"/>
              </a:tblGrid>
              <a:tr h="319696">
                <a:tc>
                  <a:txBody>
                    <a:bodyPr/>
                    <a:lstStyle/>
                    <a:p>
                      <a:pPr>
                        <a:spcAft>
                          <a:spcPts val="0"/>
                        </a:spcAft>
                      </a:pPr>
                      <a:r>
                        <a:rPr lang="en-GB" sz="1400" b="1" dirty="0">
                          <a:latin typeface="Calibri"/>
                          <a:ea typeface="Times New Roman"/>
                          <a:cs typeface="Times New Roman"/>
                        </a:rPr>
                        <a:t>Current text / reference to paragraph</a:t>
                      </a:r>
                      <a:endParaRPr lang="en-GB"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en-GB" sz="1400" b="1">
                          <a:latin typeface="Calibri"/>
                          <a:ea typeface="Times New Roman"/>
                          <a:cs typeface="Arial"/>
                        </a:rPr>
                        <a:t>Proposed Amendment</a:t>
                      </a:r>
                      <a:endParaRPr lang="en-GB"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en-GB" sz="1400" b="1">
                          <a:latin typeface="Calibri"/>
                          <a:ea typeface="Times New Roman"/>
                          <a:cs typeface="Arial"/>
                        </a:rPr>
                        <a:t>Rationale / Remarks</a:t>
                      </a:r>
                      <a:endParaRPr lang="en-GB"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6962">
                <a:tc>
                  <a:txBody>
                    <a:bodyPr/>
                    <a:lstStyle/>
                    <a:p>
                      <a:pPr>
                        <a:spcAft>
                          <a:spcPts val="0"/>
                        </a:spcAft>
                      </a:pPr>
                      <a:r>
                        <a:rPr lang="en-GB" sz="1400" b="1" dirty="0">
                          <a:latin typeface="Calibri"/>
                          <a:ea typeface="Times New Roman"/>
                          <a:cs typeface="Times New Roman"/>
                        </a:rPr>
                        <a:t>5.2.4</a:t>
                      </a:r>
                      <a:endParaRPr lang="en-GB" sz="1400" dirty="0">
                        <a:latin typeface="Times New Roman"/>
                        <a:ea typeface="Times New Roman"/>
                        <a:cs typeface="Times New Roman"/>
                      </a:endParaRPr>
                    </a:p>
                    <a:p>
                      <a:pPr>
                        <a:spcAft>
                          <a:spcPts val="0"/>
                        </a:spcAft>
                      </a:pPr>
                      <a:r>
                        <a:rPr lang="en-GB" sz="1400" dirty="0">
                          <a:latin typeface="Calibri"/>
                          <a:ea typeface="Times New Roman"/>
                          <a:cs typeface="Arial"/>
                        </a:rPr>
                        <a:t>Comparative clinical trials will usually be necessary to demonstrate clinical comparability between the similar biological and the reference medicinal product. Clinical comparability margins should be pre-specified and justified, primarily on clinical grounds.  As for all clinical comparability trial designs, assay sensitivity (see ICH topic E10) has to be ensured.</a:t>
                      </a:r>
                      <a:endParaRPr lang="en-GB"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a:ea typeface="Times New Roman"/>
                        <a:cs typeface="Arial"/>
                      </a:endParaRPr>
                    </a:p>
                    <a:p>
                      <a:pPr>
                        <a:spcAft>
                          <a:spcPts val="0"/>
                        </a:spcAft>
                      </a:pPr>
                      <a:r>
                        <a:rPr lang="en-GB" sz="1400" dirty="0">
                          <a:latin typeface="Calibri"/>
                          <a:ea typeface="Times New Roman"/>
                          <a:cs typeface="Arial"/>
                        </a:rPr>
                        <a:t>Comparative clinical trials will usually be necessary to demonstrate clinical comparability between the similar biological and the reference medicinal product. </a:t>
                      </a:r>
                      <a:r>
                        <a:rPr lang="en-GB" sz="1400" i="1" u="sng" dirty="0">
                          <a:latin typeface="Calibri"/>
                          <a:ea typeface="Times New Roman"/>
                          <a:cs typeface="Arial"/>
                        </a:rPr>
                        <a:t>With respect to the design these should be adequately powered, randomized, double-blind and controlled clinical trial(s) conducted in the relevant patient population.</a:t>
                      </a:r>
                      <a:r>
                        <a:rPr lang="en-GB" sz="1400" dirty="0">
                          <a:latin typeface="Calibri"/>
                          <a:ea typeface="Times New Roman"/>
                          <a:cs typeface="Arial"/>
                        </a:rPr>
                        <a:t>  Clinical comparability margins should be pre-specified and justified, primarily on clinical grounds.  As for all clinical comparability trial designs, assay sensitivity (see ICH topic E10) has to be ensured.</a:t>
                      </a:r>
                      <a:endParaRPr lang="en-GB"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400" dirty="0">
                        <a:latin typeface="Calibri"/>
                        <a:ea typeface="Times New Roman"/>
                        <a:cs typeface="Arial"/>
                      </a:endParaRPr>
                    </a:p>
                    <a:p>
                      <a:pPr>
                        <a:spcAft>
                          <a:spcPts val="0"/>
                        </a:spcAft>
                      </a:pPr>
                      <a:r>
                        <a:rPr lang="en-US" sz="1400" dirty="0">
                          <a:latin typeface="Calibri"/>
                          <a:ea typeface="Times New Roman"/>
                          <a:cs typeface="Arial"/>
                        </a:rPr>
                        <a:t>We recommend that the basic requirements on the design of the comparative clinical trials should be specified.</a:t>
                      </a:r>
                      <a:endParaRPr lang="en-GB"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7570">
                <a:tc>
                  <a:txBody>
                    <a:bodyPr/>
                    <a:lstStyle/>
                    <a:p>
                      <a:pPr>
                        <a:spcAft>
                          <a:spcPts val="0"/>
                        </a:spcAft>
                      </a:pPr>
                      <a:endParaRPr lang="en-GB" sz="1400">
                        <a:latin typeface="Calibri"/>
                        <a:ea typeface="Times New Roman"/>
                        <a:cs typeface="Arial"/>
                      </a:endParaRPr>
                    </a:p>
                    <a:p>
                      <a:pPr>
                        <a:spcAft>
                          <a:spcPts val="0"/>
                        </a:spcAft>
                      </a:pPr>
                      <a:r>
                        <a:rPr lang="en-GB" sz="1400">
                          <a:latin typeface="Calibri"/>
                          <a:ea typeface="Times New Roman"/>
                          <a:cs typeface="Arial"/>
                        </a:rPr>
                        <a:t>If a clinical comparability trial design is not feasible, other designs should be explored and their use discussed with the competent authorities</a:t>
                      </a:r>
                      <a:endParaRPr lang="en-GB"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a:ea typeface="Times New Roman"/>
                        <a:cs typeface="Arial"/>
                      </a:endParaRPr>
                    </a:p>
                    <a:p>
                      <a:pPr>
                        <a:spcAft>
                          <a:spcPts val="0"/>
                        </a:spcAft>
                      </a:pPr>
                      <a:r>
                        <a:rPr lang="en-GB" sz="1400">
                          <a:latin typeface="Calibri"/>
                          <a:ea typeface="Times New Roman"/>
                          <a:cs typeface="Arial"/>
                        </a:rPr>
                        <a:t>If a clinical comparability trial design is not feasible, other designs should be explored and their use discussed with the competent authorities.</a:t>
                      </a:r>
                      <a:endParaRPr lang="en-GB" sz="1400">
                        <a:latin typeface="Times New Roman"/>
                        <a:ea typeface="Times New Roman"/>
                        <a:cs typeface="Times New Roman"/>
                      </a:endParaRPr>
                    </a:p>
                    <a:p>
                      <a:pPr>
                        <a:spcAft>
                          <a:spcPts val="0"/>
                        </a:spcAft>
                      </a:pPr>
                      <a:r>
                        <a:rPr lang="en-GB" sz="1400" i="1">
                          <a:latin typeface="Calibri"/>
                          <a:ea typeface="Times New Roman"/>
                          <a:cs typeface="Arial"/>
                        </a:rPr>
                        <a:t>If the reference product has more than one indication, clinical trials for each indication should be performed, unless a scientific basis for extrapolating safety and efficacy between indication is supported.</a:t>
                      </a:r>
                      <a:endParaRPr lang="en-GB"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400" dirty="0">
                        <a:latin typeface="Calibri"/>
                        <a:ea typeface="Times New Roman"/>
                        <a:cs typeface="Arial"/>
                      </a:endParaRPr>
                    </a:p>
                    <a:p>
                      <a:pPr>
                        <a:spcAft>
                          <a:spcPts val="0"/>
                        </a:spcAft>
                      </a:pPr>
                      <a:r>
                        <a:rPr lang="en-US" sz="1400" dirty="0">
                          <a:latin typeface="Calibri"/>
                          <a:ea typeface="Times New Roman"/>
                          <a:cs typeface="Arial"/>
                        </a:rPr>
                        <a:t>In this section it should also be mentioned that if the reference product has more than one indication, similar efficacy and safety should be justified for each indication. This is to address different responses with different disease states, unless a scientific justification can be made from one indication to another.</a:t>
                      </a:r>
                      <a:endParaRPr lang="en-GB"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GB" noProof="0" smtClean="0"/>
              <a:t>Slide </a:t>
            </a:r>
            <a:fld id="{4DA3253C-B4E3-4231-8856-6151A125268D}" type="slidenum">
              <a:rPr lang="en-GB" noProof="0" smtClean="0"/>
              <a:pPr/>
              <a:t>27</a:t>
            </a:fld>
            <a:endParaRPr lang="en-GB" noProof="0"/>
          </a:p>
        </p:txBody>
      </p:sp>
      <p:sp>
        <p:nvSpPr>
          <p:cNvPr id="4" name="Footer Placeholder 3"/>
          <p:cNvSpPr>
            <a:spLocks noGrp="1"/>
          </p:cNvSpPr>
          <p:nvPr>
            <p:ph type="ftr" sz="quarter" idx="11"/>
          </p:nvPr>
        </p:nvSpPr>
        <p:spPr/>
        <p:txBody>
          <a:bodyPr/>
          <a:lstStyle/>
          <a:p>
            <a:r>
              <a:rPr lang="en-GB" noProof="0" smtClean="0"/>
              <a:t>M Bredenhann  |  Nycomed  |  19.11.10</a:t>
            </a:r>
            <a:endParaRPr lang="en-GB" noProof="0"/>
          </a:p>
        </p:txBody>
      </p:sp>
      <p:graphicFrame>
        <p:nvGraphicFramePr>
          <p:cNvPr id="5" name="Table 4"/>
          <p:cNvGraphicFramePr>
            <a:graphicFrameLocks noGrp="1"/>
          </p:cNvGraphicFramePr>
          <p:nvPr/>
        </p:nvGraphicFramePr>
        <p:xfrm>
          <a:off x="185057" y="195943"/>
          <a:ext cx="8635093" cy="6183085"/>
        </p:xfrm>
        <a:graphic>
          <a:graphicData uri="http://schemas.openxmlformats.org/drawingml/2006/table">
            <a:tbl>
              <a:tblPr/>
              <a:tblGrid>
                <a:gridCol w="2827129"/>
                <a:gridCol w="3098271"/>
                <a:gridCol w="2709693"/>
              </a:tblGrid>
              <a:tr h="274803">
                <a:tc>
                  <a:txBody>
                    <a:bodyPr/>
                    <a:lstStyle/>
                    <a:p>
                      <a:pPr>
                        <a:spcAft>
                          <a:spcPts val="0"/>
                        </a:spcAft>
                      </a:pPr>
                      <a:r>
                        <a:rPr lang="en-GB" sz="1100" b="1" dirty="0">
                          <a:latin typeface="Calibri"/>
                          <a:ea typeface="Times New Roman"/>
                          <a:cs typeface="Times New Roman"/>
                        </a:rPr>
                        <a:t>Current text / reference to paragraph</a:t>
                      </a:r>
                      <a:endParaRPr lang="en-GB" sz="1100" dirty="0">
                        <a:latin typeface="Times New Roman"/>
                        <a:ea typeface="Times New Roman"/>
                        <a:cs typeface="Times New Roman"/>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en-GB" sz="1100" b="1">
                          <a:latin typeface="Calibri"/>
                          <a:ea typeface="Times New Roman"/>
                          <a:cs typeface="Arial"/>
                        </a:rPr>
                        <a:t>Proposed Amendment</a:t>
                      </a:r>
                      <a:endParaRPr lang="en-GB" sz="1100">
                        <a:latin typeface="Times New Roman"/>
                        <a:ea typeface="Times New Roman"/>
                        <a:cs typeface="Times New Roman"/>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en-GB" sz="1100" b="1">
                          <a:latin typeface="Calibri"/>
                          <a:ea typeface="Times New Roman"/>
                          <a:cs typeface="Arial"/>
                        </a:rPr>
                        <a:t>Rationale / Remarks</a:t>
                      </a:r>
                      <a:endParaRPr lang="en-GB" sz="1100">
                        <a:latin typeface="Times New Roman"/>
                        <a:ea typeface="Times New Roman"/>
                        <a:cs typeface="Times New Roman"/>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636">
                <a:tc>
                  <a:txBody>
                    <a:bodyPr/>
                    <a:lstStyle/>
                    <a:p>
                      <a:pPr>
                        <a:spcAft>
                          <a:spcPts val="0"/>
                        </a:spcAft>
                      </a:pPr>
                      <a:r>
                        <a:rPr lang="en-GB" sz="1100" b="1" dirty="0">
                          <a:latin typeface="Calibri"/>
                          <a:ea typeface="Times New Roman"/>
                          <a:cs typeface="Times New Roman"/>
                        </a:rPr>
                        <a:t>5.2.6.3</a:t>
                      </a:r>
                      <a:endParaRPr lang="en-GB" sz="1100" dirty="0">
                        <a:latin typeface="Times New Roman"/>
                        <a:ea typeface="Times New Roman"/>
                        <a:cs typeface="Times New Roman"/>
                      </a:endParaRPr>
                    </a:p>
                    <a:p>
                      <a:pPr>
                        <a:spcAft>
                          <a:spcPts val="0"/>
                        </a:spcAft>
                      </a:pPr>
                      <a:r>
                        <a:rPr lang="en-GB" sz="1100" dirty="0">
                          <a:latin typeface="Calibri"/>
                          <a:ea typeface="Times New Roman"/>
                          <a:cs typeface="Arial"/>
                        </a:rPr>
                        <a:t>The immunogenicity of a similar biological medicinal product must always be investigated.  Normally an antibody response in humans cannot be predicted from animal studies.  The assessment of immunogenicity requires an optimal antibody testing strategy, characterisation of the observed immune response, as well as evaluation of the correlation between antibodies and pharmacokinetics or </a:t>
                      </a:r>
                      <a:r>
                        <a:rPr lang="en-GB" sz="1100" dirty="0" err="1">
                          <a:latin typeface="Calibri"/>
                          <a:ea typeface="Times New Roman"/>
                          <a:cs typeface="Arial"/>
                        </a:rPr>
                        <a:t>pharmacodynamics</a:t>
                      </a:r>
                      <a:r>
                        <a:rPr lang="en-GB" sz="1100" dirty="0">
                          <a:latin typeface="Calibri"/>
                          <a:ea typeface="Times New Roman"/>
                          <a:cs typeface="Arial"/>
                        </a:rPr>
                        <a:t>, relevant for clinical safety and efficacy in all aspects.</a:t>
                      </a:r>
                      <a:endParaRPr lang="en-GB" sz="1100" dirty="0">
                        <a:latin typeface="Times New Roman"/>
                        <a:ea typeface="Times New Roman"/>
                        <a:cs typeface="Times New Roman"/>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100" dirty="0">
                        <a:latin typeface="Calibri"/>
                        <a:ea typeface="Times New Roman"/>
                        <a:cs typeface="Arial"/>
                      </a:endParaRPr>
                    </a:p>
                    <a:p>
                      <a:pPr>
                        <a:spcAft>
                          <a:spcPts val="0"/>
                        </a:spcAft>
                      </a:pPr>
                      <a:r>
                        <a:rPr lang="en-GB" sz="1100" dirty="0">
                          <a:latin typeface="Calibri"/>
                          <a:ea typeface="Times New Roman"/>
                          <a:cs typeface="Arial"/>
                        </a:rPr>
                        <a:t>The immunogenicity of a similar biological medicinal product must always be investigated </a:t>
                      </a:r>
                      <a:r>
                        <a:rPr lang="en-GB" sz="1100" i="1" dirty="0">
                          <a:latin typeface="Calibri"/>
                          <a:ea typeface="Times New Roman"/>
                          <a:cs typeface="Arial"/>
                        </a:rPr>
                        <a:t>in human</a:t>
                      </a:r>
                      <a:r>
                        <a:rPr lang="en-GB" sz="1100" dirty="0">
                          <a:latin typeface="Calibri"/>
                          <a:ea typeface="Times New Roman"/>
                          <a:cs typeface="Arial"/>
                        </a:rPr>
                        <a:t>.  Normally an antibody response in humans cannot be predicted from animal studies.  </a:t>
                      </a:r>
                      <a:r>
                        <a:rPr lang="en-GB" sz="1100" i="1" u="sng" dirty="0">
                          <a:latin typeface="Calibri"/>
                          <a:ea typeface="Times New Roman"/>
                          <a:cs typeface="Arial"/>
                        </a:rPr>
                        <a:t>Even in cases where a similar efficacy is established in confirmatory PK/PD studies, immunogenicity must be investigated in the target patient population</a:t>
                      </a:r>
                      <a:r>
                        <a:rPr lang="en-GB" sz="1100" i="1" dirty="0">
                          <a:latin typeface="Calibri"/>
                          <a:ea typeface="Times New Roman"/>
                          <a:cs typeface="Arial"/>
                        </a:rPr>
                        <a:t>.</a:t>
                      </a:r>
                      <a:r>
                        <a:rPr lang="en-GB" sz="1100" dirty="0">
                          <a:latin typeface="Calibri"/>
                          <a:ea typeface="Times New Roman"/>
                          <a:cs typeface="Arial"/>
                        </a:rPr>
                        <a:t> The assessment of immunogenicity requires an optimal antibody testing strategy, characterisation of the observed immune response, as well as evaluation of the correlation between antibodies and pharmacokinetics or </a:t>
                      </a:r>
                      <a:r>
                        <a:rPr lang="en-GB" sz="1100" dirty="0" err="1">
                          <a:latin typeface="Calibri"/>
                          <a:ea typeface="Times New Roman"/>
                          <a:cs typeface="Arial"/>
                        </a:rPr>
                        <a:t>pharmacodynamics</a:t>
                      </a:r>
                      <a:r>
                        <a:rPr lang="en-GB" sz="1100" dirty="0">
                          <a:latin typeface="Calibri"/>
                          <a:ea typeface="Times New Roman"/>
                          <a:cs typeface="Arial"/>
                        </a:rPr>
                        <a:t>, relevant for clinical safety and efficacy in all aspects.</a:t>
                      </a:r>
                      <a:endParaRPr lang="en-GB" sz="1100" dirty="0">
                        <a:latin typeface="Times New Roman"/>
                        <a:ea typeface="Times New Roman"/>
                        <a:cs typeface="Times New Roman"/>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dirty="0">
                        <a:latin typeface="Calibri"/>
                        <a:ea typeface="Times New Roman"/>
                        <a:cs typeface="Arial"/>
                      </a:endParaRPr>
                    </a:p>
                    <a:p>
                      <a:pPr>
                        <a:spcAft>
                          <a:spcPts val="0"/>
                        </a:spcAft>
                      </a:pPr>
                      <a:r>
                        <a:rPr lang="en-US" sz="1100" dirty="0">
                          <a:latin typeface="Calibri"/>
                          <a:ea typeface="Times New Roman"/>
                          <a:cs typeface="Arial"/>
                        </a:rPr>
                        <a:t>We recommend that, in order to avoid any confusion, it must be specified (as indicated) that even in cases where a similar efficacy can be established through PK studies (in healthy volunteers); immunogenicity comparison with the reference product must always be investigated in the target patient population due to the differential susceptibility between healthy volunteers and patients.</a:t>
                      </a:r>
                      <a:endParaRPr lang="en-GB" sz="1100" dirty="0">
                        <a:latin typeface="Times New Roman"/>
                        <a:ea typeface="Times New Roman"/>
                        <a:cs typeface="Times New Roman"/>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7646">
                <a:tc>
                  <a:txBody>
                    <a:bodyPr/>
                    <a:lstStyle/>
                    <a:p>
                      <a:pPr>
                        <a:spcAft>
                          <a:spcPts val="0"/>
                        </a:spcAft>
                      </a:pPr>
                      <a:r>
                        <a:rPr lang="en-GB" sz="1100" b="1">
                          <a:latin typeface="Calibri"/>
                          <a:ea typeface="Times New Roman"/>
                          <a:cs typeface="Times New Roman"/>
                        </a:rPr>
                        <a:t>5.2.6.4</a:t>
                      </a:r>
                      <a:endParaRPr lang="en-GB" sz="1100">
                        <a:latin typeface="Times New Roman"/>
                        <a:ea typeface="Times New Roman"/>
                        <a:cs typeface="Times New Roman"/>
                      </a:endParaRPr>
                    </a:p>
                    <a:p>
                      <a:pPr>
                        <a:spcAft>
                          <a:spcPts val="0"/>
                        </a:spcAft>
                      </a:pPr>
                      <a:r>
                        <a:rPr lang="en-GB" sz="1100">
                          <a:latin typeface="Calibri"/>
                          <a:ea typeface="Times New Roman"/>
                          <a:cs typeface="Arial"/>
                        </a:rPr>
                        <a:t>The applicant should present a rationale for the proposed antibody-testing strategy. Testing for immunogenicity should be performed by state of the art methods using assays with appropriate specificity and sensitivity.  The screening assays should be validated and sensitive enough to detect low titre and low affinity antibodies.  …[…]… </a:t>
                      </a:r>
                      <a:endParaRPr lang="en-GB" sz="1100">
                        <a:latin typeface="Times New Roman"/>
                        <a:ea typeface="Times New Roman"/>
                        <a:cs typeface="Times New Roman"/>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100">
                        <a:latin typeface="Calibri"/>
                        <a:ea typeface="Times New Roman"/>
                        <a:cs typeface="Arial"/>
                      </a:endParaRPr>
                    </a:p>
                    <a:p>
                      <a:pPr>
                        <a:spcAft>
                          <a:spcPts val="0"/>
                        </a:spcAft>
                      </a:pPr>
                      <a:r>
                        <a:rPr lang="en-GB" sz="1100">
                          <a:latin typeface="Calibri"/>
                          <a:ea typeface="Times New Roman"/>
                          <a:cs typeface="Arial"/>
                        </a:rPr>
                        <a:t>The applicant should present a rationale for the proposed antibody-testing strategy. Testing for immunogenicity should be performed by state of the art methods using assays with appropriate specificity and sensitivity.  The screening assays should be validated and sensitive enough to detect low titre and low affinity antibodies </a:t>
                      </a:r>
                      <a:r>
                        <a:rPr lang="en-GB" sz="1100" i="1" u="sng">
                          <a:latin typeface="Calibri"/>
                          <a:ea typeface="Times New Roman"/>
                          <a:cs typeface="Arial"/>
                        </a:rPr>
                        <a:t>and should be used at low dilutions of test samples (e.g. &lt;1:100 dilution) so that low levels of antibody can be detected</a:t>
                      </a:r>
                      <a:r>
                        <a:rPr lang="en-GB" sz="1100" i="1">
                          <a:latin typeface="Calibri"/>
                          <a:ea typeface="Times New Roman"/>
                          <a:cs typeface="Arial"/>
                        </a:rPr>
                        <a:t>.</a:t>
                      </a:r>
                      <a:r>
                        <a:rPr lang="en-GB" sz="1100">
                          <a:latin typeface="Calibri"/>
                          <a:ea typeface="Times New Roman"/>
                          <a:cs typeface="Arial"/>
                        </a:rPr>
                        <a:t>  …[…]…</a:t>
                      </a:r>
                      <a:endParaRPr lang="en-GB" sz="1100">
                        <a:latin typeface="Times New Roman"/>
                        <a:ea typeface="Times New Roman"/>
                        <a:cs typeface="Times New Roman"/>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100" dirty="0">
                        <a:latin typeface="Calibri"/>
                        <a:ea typeface="Times New Roman"/>
                        <a:cs typeface="Arial"/>
                      </a:endParaRPr>
                    </a:p>
                    <a:p>
                      <a:pPr>
                        <a:spcAft>
                          <a:spcPts val="0"/>
                        </a:spcAft>
                      </a:pPr>
                      <a:r>
                        <a:rPr lang="en-GB" sz="1100" dirty="0">
                          <a:latin typeface="Calibri"/>
                          <a:ea typeface="Times New Roman"/>
                          <a:cs typeface="Arial"/>
                        </a:rPr>
                        <a:t>We request more clarity in terms of the term “low titre”, and suggest the inclusion of additional text, as indicated.</a:t>
                      </a:r>
                      <a:endParaRPr lang="en-GB" sz="1100" dirty="0">
                        <a:latin typeface="Times New Roman"/>
                        <a:ea typeface="Times New Roman"/>
                        <a:cs typeface="Times New Roman"/>
                      </a:endParaRPr>
                    </a:p>
                    <a:p>
                      <a:pPr>
                        <a:spcAft>
                          <a:spcPts val="0"/>
                        </a:spcAft>
                      </a:pPr>
                      <a:r>
                        <a:rPr lang="en-GB" sz="1100" dirty="0">
                          <a:latin typeface="Calibri"/>
                          <a:ea typeface="Times New Roman"/>
                          <a:cs typeface="Arial"/>
                        </a:rPr>
                        <a:t>With specific reference to the following phrase:</a:t>
                      </a:r>
                      <a:endParaRPr lang="en-GB" sz="1100" dirty="0">
                        <a:latin typeface="Times New Roman"/>
                        <a:ea typeface="Times New Roman"/>
                        <a:cs typeface="Times New Roman"/>
                      </a:endParaRPr>
                    </a:p>
                    <a:p>
                      <a:pPr>
                        <a:spcAft>
                          <a:spcPts val="0"/>
                        </a:spcAft>
                      </a:pPr>
                      <a:r>
                        <a:rPr lang="en-GB" sz="1100" dirty="0">
                          <a:latin typeface="Calibri"/>
                          <a:ea typeface="Times New Roman"/>
                          <a:cs typeface="Arial"/>
                        </a:rPr>
                        <a:t>“Testing for immunogenicity should be performed by state of the art methods using assays with appropriate specificity and sensitivity.” – We request guidance</a:t>
                      </a:r>
                      <a:r>
                        <a:rPr lang="en-GB" sz="1100" dirty="0">
                          <a:latin typeface="Calibri"/>
                          <a:ea typeface="Times New Roman"/>
                          <a:cs typeface="Times New Roman"/>
                        </a:rPr>
                        <a:t> on the expectations in terms of comparing the innovator immune response to the historical data.</a:t>
                      </a:r>
                      <a:endParaRPr lang="en-GB" sz="1100" dirty="0">
                        <a:latin typeface="Times New Roman"/>
                        <a:ea typeface="Times New Roman"/>
                        <a:cs typeface="Times New Roman"/>
                      </a:endParaRPr>
                    </a:p>
                    <a:p>
                      <a:pPr>
                        <a:spcAft>
                          <a:spcPts val="0"/>
                        </a:spcAft>
                      </a:pPr>
                      <a:r>
                        <a:rPr lang="en-GB" sz="1100" dirty="0">
                          <a:latin typeface="Calibri"/>
                          <a:ea typeface="Times New Roman"/>
                          <a:cs typeface="Arial"/>
                        </a:rPr>
                        <a:t>Rationale:</a:t>
                      </a:r>
                      <a:endParaRPr lang="en-GB" sz="1100" dirty="0">
                        <a:latin typeface="Times New Roman"/>
                        <a:ea typeface="Times New Roman"/>
                        <a:cs typeface="Times New Roman"/>
                      </a:endParaRPr>
                    </a:p>
                    <a:p>
                      <a:pPr>
                        <a:spcAft>
                          <a:spcPts val="0"/>
                        </a:spcAft>
                      </a:pPr>
                      <a:r>
                        <a:rPr lang="en-GB" sz="1100" dirty="0">
                          <a:latin typeface="Calibri"/>
                          <a:ea typeface="Times New Roman"/>
                          <a:cs typeface="Arial"/>
                        </a:rPr>
                        <a:t>It should be acknowledged that the method used for immunogenicity testing of the </a:t>
                      </a:r>
                      <a:r>
                        <a:rPr lang="en-GB" sz="1100" dirty="0" err="1">
                          <a:latin typeface="Calibri"/>
                          <a:ea typeface="Times New Roman"/>
                          <a:cs typeface="Arial"/>
                        </a:rPr>
                        <a:t>biosimilar</a:t>
                      </a:r>
                      <a:r>
                        <a:rPr lang="en-GB" sz="1100" dirty="0">
                          <a:latin typeface="Calibri"/>
                          <a:ea typeface="Times New Roman"/>
                          <a:cs typeface="Arial"/>
                        </a:rPr>
                        <a:t> may likely differ from the method used by the innovator. Therefore the results may differ from historical results.</a:t>
                      </a:r>
                      <a:endParaRPr lang="en-GB" sz="1100" dirty="0">
                        <a:latin typeface="Times New Roman"/>
                        <a:ea typeface="Times New Roman"/>
                        <a:cs typeface="Times New Roman"/>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GB" noProof="0" smtClean="0"/>
              <a:t>Slide </a:t>
            </a:r>
            <a:fld id="{4DA3253C-B4E3-4231-8856-6151A125268D}" type="slidenum">
              <a:rPr lang="en-GB" noProof="0" smtClean="0"/>
              <a:pPr/>
              <a:t>28</a:t>
            </a:fld>
            <a:endParaRPr lang="en-GB" noProof="0"/>
          </a:p>
        </p:txBody>
      </p:sp>
      <p:sp>
        <p:nvSpPr>
          <p:cNvPr id="4" name="Footer Placeholder 3"/>
          <p:cNvSpPr>
            <a:spLocks noGrp="1"/>
          </p:cNvSpPr>
          <p:nvPr>
            <p:ph type="ftr" sz="quarter" idx="11"/>
          </p:nvPr>
        </p:nvSpPr>
        <p:spPr/>
        <p:txBody>
          <a:bodyPr/>
          <a:lstStyle/>
          <a:p>
            <a:r>
              <a:rPr lang="en-GB" noProof="0" smtClean="0"/>
              <a:t>M Bredenhann  |  Nycomed  |  19.11.10</a:t>
            </a:r>
            <a:endParaRPr lang="en-GB" noProof="0"/>
          </a:p>
        </p:txBody>
      </p:sp>
      <p:graphicFrame>
        <p:nvGraphicFramePr>
          <p:cNvPr id="5" name="Table 4"/>
          <p:cNvGraphicFramePr>
            <a:graphicFrameLocks noGrp="1"/>
          </p:cNvGraphicFramePr>
          <p:nvPr/>
        </p:nvGraphicFramePr>
        <p:xfrm>
          <a:off x="323851" y="468086"/>
          <a:ext cx="8496298" cy="3840480"/>
        </p:xfrm>
        <a:graphic>
          <a:graphicData uri="http://schemas.openxmlformats.org/drawingml/2006/table">
            <a:tbl>
              <a:tblPr/>
              <a:tblGrid>
                <a:gridCol w="2781688"/>
                <a:gridCol w="3048472"/>
                <a:gridCol w="2666138"/>
              </a:tblGrid>
              <a:tr h="260480">
                <a:tc>
                  <a:txBody>
                    <a:bodyPr/>
                    <a:lstStyle/>
                    <a:p>
                      <a:pPr>
                        <a:spcAft>
                          <a:spcPts val="0"/>
                        </a:spcAft>
                      </a:pPr>
                      <a:r>
                        <a:rPr lang="en-GB" sz="1400" b="1" dirty="0">
                          <a:latin typeface="Calibri"/>
                          <a:ea typeface="Times New Roman"/>
                        </a:rPr>
                        <a:t>Current text / reference to paragraph</a:t>
                      </a:r>
                      <a:endParaRPr lang="en-GB"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en-GB" sz="1400" b="1">
                          <a:latin typeface="Calibri"/>
                          <a:ea typeface="Times New Roman"/>
                          <a:cs typeface="Arial"/>
                        </a:rPr>
                        <a:t>Proposed Amendment</a:t>
                      </a:r>
                      <a:endParaRPr lang="en-GB"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en-GB" sz="1400" b="1">
                          <a:latin typeface="Calibri"/>
                          <a:ea typeface="Times New Roman"/>
                          <a:cs typeface="Arial"/>
                        </a:rPr>
                        <a:t>Rationale / Remarks</a:t>
                      </a:r>
                      <a:endParaRPr lang="en-GB"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6234">
                <a:tc>
                  <a:txBody>
                    <a:bodyPr/>
                    <a:lstStyle/>
                    <a:p>
                      <a:pPr>
                        <a:spcAft>
                          <a:spcPts val="0"/>
                        </a:spcAft>
                      </a:pPr>
                      <a:r>
                        <a:rPr lang="en-GB" sz="1400" b="1" dirty="0">
                          <a:latin typeface="Calibri"/>
                          <a:ea typeface="Times New Roman"/>
                        </a:rPr>
                        <a:t>6 Glossary of Terms</a:t>
                      </a:r>
                      <a:endParaRPr lang="en-GB" sz="1400" dirty="0">
                        <a:latin typeface="Times New Roman"/>
                        <a:ea typeface="Times New Roman"/>
                      </a:endParaRPr>
                    </a:p>
                    <a:p>
                      <a:pPr>
                        <a:spcAft>
                          <a:spcPts val="0"/>
                        </a:spcAft>
                      </a:pPr>
                      <a:r>
                        <a:rPr lang="en-GB" sz="1400" dirty="0">
                          <a:latin typeface="Calibri"/>
                          <a:ea typeface="Times New Roman"/>
                        </a:rPr>
                        <a:t>Biological Medicines include, but may not be limited to the following: </a:t>
                      </a:r>
                      <a:endParaRPr lang="en-GB" sz="1400" dirty="0">
                        <a:latin typeface="Times New Roman"/>
                        <a:ea typeface="Times New Roman"/>
                      </a:endParaRPr>
                    </a:p>
                    <a:p>
                      <a:pPr marL="342900" lvl="0" indent="-342900">
                        <a:spcAft>
                          <a:spcPts val="0"/>
                        </a:spcAft>
                        <a:buFont typeface="+mj-lt"/>
                        <a:buAutoNum type="romanLcPeriod"/>
                      </a:pPr>
                      <a:r>
                        <a:rPr lang="en-GB" sz="1400" dirty="0">
                          <a:latin typeface="Calibri"/>
                          <a:ea typeface="Times New Roman"/>
                        </a:rPr>
                        <a:t>Plasma-derived products, e.g. Clotting factors, </a:t>
                      </a:r>
                      <a:r>
                        <a:rPr lang="en-GB" sz="1400" dirty="0" err="1">
                          <a:latin typeface="Calibri"/>
                          <a:ea typeface="Times New Roman"/>
                        </a:rPr>
                        <a:t>Immunosera</a:t>
                      </a:r>
                      <a:r>
                        <a:rPr lang="en-GB" sz="1400" dirty="0">
                          <a:latin typeface="Calibri"/>
                          <a:ea typeface="Times New Roman"/>
                        </a:rPr>
                        <a:t>, etc;</a:t>
                      </a:r>
                      <a:endParaRPr lang="en-GB" sz="1400" dirty="0">
                        <a:latin typeface="Times New Roman"/>
                        <a:ea typeface="Times New Roman"/>
                      </a:endParaRPr>
                    </a:p>
                    <a:p>
                      <a:pPr marL="342900" lvl="0" indent="-342900">
                        <a:spcAft>
                          <a:spcPts val="0"/>
                        </a:spcAft>
                        <a:buFont typeface="+mj-lt"/>
                        <a:buAutoNum type="romanLcPeriod"/>
                      </a:pPr>
                      <a:r>
                        <a:rPr lang="en-GB" sz="1400" dirty="0">
                          <a:latin typeface="Calibri"/>
                          <a:ea typeface="Times New Roman"/>
                        </a:rPr>
                        <a:t>Vaccines;</a:t>
                      </a:r>
                      <a:endParaRPr lang="en-GB" sz="1400" dirty="0">
                        <a:latin typeface="Times New Roman"/>
                        <a:ea typeface="Times New Roman"/>
                      </a:endParaRPr>
                    </a:p>
                    <a:p>
                      <a:pPr marL="342900" lvl="0" indent="-342900">
                        <a:spcAft>
                          <a:spcPts val="0"/>
                        </a:spcAft>
                        <a:buFont typeface="+mj-lt"/>
                        <a:buAutoNum type="romanLcPeriod"/>
                      </a:pPr>
                      <a:r>
                        <a:rPr lang="en-GB" sz="1400" dirty="0">
                          <a:latin typeface="Calibri"/>
                          <a:ea typeface="Times New Roman"/>
                        </a:rPr>
                        <a:t>Biotechnology-derived medicinal products (</a:t>
                      </a:r>
                      <a:r>
                        <a:rPr lang="en-GB" sz="1400" dirty="0" err="1">
                          <a:latin typeface="Calibri"/>
                          <a:ea typeface="Times New Roman"/>
                        </a:rPr>
                        <a:t>rDNA</a:t>
                      </a:r>
                      <a:r>
                        <a:rPr lang="en-GB" sz="1400" dirty="0">
                          <a:latin typeface="Calibri"/>
                          <a:ea typeface="Times New Roman"/>
                        </a:rPr>
                        <a:t> products) e.g. </a:t>
                      </a:r>
                      <a:r>
                        <a:rPr lang="en-GB" sz="1400" dirty="0" err="1">
                          <a:latin typeface="Calibri"/>
                          <a:ea typeface="Times New Roman"/>
                        </a:rPr>
                        <a:t>rHu-antihaemophilic</a:t>
                      </a:r>
                      <a:r>
                        <a:rPr lang="en-GB" sz="1400" dirty="0">
                          <a:latin typeface="Calibri"/>
                          <a:ea typeface="Times New Roman"/>
                        </a:rPr>
                        <a:t> factors, hormones, cytokines, enzymes, </a:t>
                      </a:r>
                      <a:r>
                        <a:rPr lang="en-GB" sz="1400" b="1" dirty="0">
                          <a:latin typeface="Calibri"/>
                          <a:ea typeface="Times New Roman"/>
                        </a:rPr>
                        <a:t>monoclonal antibodies,</a:t>
                      </a:r>
                      <a:r>
                        <a:rPr lang="en-GB" sz="1400" dirty="0">
                          <a:latin typeface="Calibri"/>
                          <a:ea typeface="Times New Roman"/>
                        </a:rPr>
                        <a:t> </a:t>
                      </a:r>
                      <a:r>
                        <a:rPr lang="en-GB" sz="1400" dirty="0" err="1">
                          <a:latin typeface="Calibri"/>
                          <a:ea typeface="Times New Roman"/>
                        </a:rPr>
                        <a:t>erythropoietins</a:t>
                      </a:r>
                      <a:endParaRPr lang="en-GB" sz="1400" dirty="0">
                        <a:latin typeface="Times New Roman"/>
                        <a:ea typeface="Times New Roman"/>
                      </a:endParaRPr>
                    </a:p>
                    <a:p>
                      <a:pPr marL="342900" lvl="0" indent="-342900">
                        <a:spcAft>
                          <a:spcPts val="0"/>
                        </a:spcAft>
                        <a:buFont typeface="+mj-lt"/>
                        <a:buAutoNum type="romanLcPeriod"/>
                      </a:pPr>
                      <a:r>
                        <a:rPr lang="en-GB" sz="1400" dirty="0">
                          <a:latin typeface="Calibri"/>
                          <a:ea typeface="Times New Roman"/>
                        </a:rPr>
                        <a:t>Products developed for Human Gene therapy</a:t>
                      </a:r>
                      <a:endParaRPr lang="en-GB"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a:ea typeface="Times New Roman"/>
                      </a:endParaRPr>
                    </a:p>
                    <a:p>
                      <a:pPr>
                        <a:spcAft>
                          <a:spcPts val="0"/>
                        </a:spcAft>
                      </a:pPr>
                      <a:r>
                        <a:rPr lang="en-GB" sz="1400" dirty="0">
                          <a:latin typeface="Calibri"/>
                          <a:ea typeface="Times New Roman"/>
                        </a:rPr>
                        <a:t>In this section, monoclonal antibodies are included under “Biotechnology-derived medicinal products”. We thus require clarification on whether monoclonal antibodies are included under this guidance.</a:t>
                      </a:r>
                      <a:endParaRPr lang="en-GB"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4" cstate="print"/>
          <a:srcRect/>
          <a:stretch>
            <a:fillRect/>
          </a:stretch>
        </a:blipFill>
        <a:effectLst/>
      </p:bgPr>
    </p:bg>
    <p:spTree>
      <p:nvGrpSpPr>
        <p:cNvPr id="1" name=""/>
        <p:cNvGrpSpPr/>
        <p:nvPr/>
      </p:nvGrpSpPr>
      <p:grpSpPr>
        <a:xfrm>
          <a:off x="0" y="0"/>
          <a:ext cx="0" cy="0"/>
          <a:chOff x="0" y="0"/>
          <a:chExt cx="0" cy="0"/>
        </a:xfrm>
      </p:grpSpPr>
      <p:sp>
        <p:nvSpPr>
          <p:cNvPr id="19" name="Title 18"/>
          <p:cNvSpPr>
            <a:spLocks noGrp="1"/>
          </p:cNvSpPr>
          <p:nvPr>
            <p:ph type="ctrTitle"/>
          </p:nvPr>
        </p:nvSpPr>
        <p:spPr/>
        <p:txBody>
          <a:bodyPr/>
          <a:lstStyle/>
          <a:p>
            <a:r>
              <a:rPr lang="en-GB" dirty="0" smtClean="0"/>
              <a:t>Everything we do matters to somebody.</a:t>
            </a:r>
            <a:br>
              <a:rPr lang="en-GB" dirty="0" smtClean="0"/>
            </a:br>
            <a:r>
              <a:rPr lang="en-GB" dirty="0" smtClean="0">
                <a:solidFill>
                  <a:srgbClr val="FFFFFF"/>
                </a:solidFill>
              </a:rPr>
              <a:t>Thank you.</a:t>
            </a:r>
            <a:endParaRPr lang="en-GB" dirty="0">
              <a:solidFill>
                <a:srgbClr val="FFFFFF"/>
              </a:solidFill>
            </a:endParaRPr>
          </a:p>
        </p:txBody>
      </p:sp>
    </p:spTree>
    <p:custDataLst>
      <p:tags r:id="rId2"/>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type="title"/>
          </p:nvPr>
        </p:nvSpPr>
        <p:spPr>
          <a:xfrm>
            <a:off x="323850" y="1341437"/>
            <a:ext cx="8496300" cy="3407983"/>
          </a:xfrm>
        </p:spPr>
        <p:txBody>
          <a:bodyPr/>
          <a:lstStyle/>
          <a:p>
            <a:r>
              <a:rPr lang="en-GB" dirty="0" smtClean="0">
                <a:solidFill>
                  <a:schemeClr val="bg1"/>
                </a:solidFill>
              </a:rPr>
              <a:t>BIOSIMILARS: The Scientific Aspects</a:t>
            </a:r>
          </a:p>
          <a:p>
            <a:r>
              <a:rPr lang="en-GB" dirty="0" smtClean="0"/>
              <a:t>BIOSIMILARS: Regulatory Update EU / US</a:t>
            </a:r>
          </a:p>
          <a:p>
            <a:r>
              <a:rPr lang="en-GB" dirty="0" smtClean="0"/>
              <a:t>BIOSIMILARS: Summary of Industry Comments on the MCC Guideline</a:t>
            </a:r>
          </a:p>
          <a:p>
            <a:pPr>
              <a:buNone/>
            </a:pP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A </a:t>
            </a:r>
            <a:r>
              <a:rPr lang="en-GB" dirty="0" err="1" smtClean="0"/>
              <a:t>Biosimilar</a:t>
            </a:r>
            <a:r>
              <a:rPr lang="en-GB" dirty="0" smtClean="0"/>
              <a:t> is a biological medicine that is similar, but not identical, in terms of quality, safety and efficacy to an already registered reference biological medicinal product; </a:t>
            </a:r>
            <a:br>
              <a:rPr lang="en-GB" dirty="0" smtClean="0"/>
            </a:br>
            <a:r>
              <a:rPr lang="en-GB" dirty="0" smtClean="0"/>
              <a:t>Synonyms: Follow-on biologics and similar </a:t>
            </a:r>
            <a:r>
              <a:rPr lang="en-GB" dirty="0" err="1" smtClean="0"/>
              <a:t>biotherapeutic</a:t>
            </a:r>
            <a:r>
              <a:rPr lang="en-GB" dirty="0" smtClean="0"/>
              <a:t> products (SBP)</a:t>
            </a:r>
          </a:p>
          <a:p>
            <a:r>
              <a:rPr lang="en-GB" dirty="0" smtClean="0"/>
              <a:t>Biotechnological products are very complex, sensitive, </a:t>
            </a:r>
            <a:r>
              <a:rPr lang="en-GB" dirty="0" err="1" smtClean="0"/>
              <a:t>heterogenious</a:t>
            </a:r>
            <a:r>
              <a:rPr lang="en-GB" dirty="0" smtClean="0"/>
              <a:t> mixtures of protein molecules</a:t>
            </a:r>
          </a:p>
          <a:p>
            <a:r>
              <a:rPr lang="en-GB" dirty="0" smtClean="0"/>
              <a:t>Each molecular entity of that mixture is characterised by specific physical, chemical and biological properties </a:t>
            </a:r>
          </a:p>
          <a:p>
            <a:r>
              <a:rPr lang="en-GB" dirty="0" smtClean="0"/>
              <a:t>Any change in the composition of that mixture is potentially going to affect patients safety and change to be cured</a:t>
            </a:r>
          </a:p>
          <a:p>
            <a:r>
              <a:rPr lang="en-GB" dirty="0" smtClean="0"/>
              <a:t>The ultimate characteristics of a medicine containing a recombinant therapeutic protein are determined by the process through which they are produced: choice of cell type, development of the genetically modified cell for production, production process, purification process, formulation of the therapeutic protein into a drug</a:t>
            </a:r>
            <a:endParaRPr lang="en-GB" dirty="0"/>
          </a:p>
        </p:txBody>
      </p:sp>
      <p:sp>
        <p:nvSpPr>
          <p:cNvPr id="3" name="Title 2"/>
          <p:cNvSpPr>
            <a:spLocks noGrp="1"/>
          </p:cNvSpPr>
          <p:nvPr>
            <p:ph type="title"/>
          </p:nvPr>
        </p:nvSpPr>
        <p:spPr/>
        <p:txBody>
          <a:bodyPr/>
          <a:lstStyle/>
          <a:p>
            <a:r>
              <a:rPr lang="en-GB" dirty="0" smtClean="0"/>
              <a:t>What is a </a:t>
            </a:r>
            <a:r>
              <a:rPr lang="en-GB" dirty="0" err="1" smtClean="0"/>
              <a:t>Biosimilar</a:t>
            </a:r>
            <a:r>
              <a:rPr lang="en-GB" dirty="0" smtClean="0"/>
              <a:t>?</a:t>
            </a:r>
            <a:endParaRPr lang="en-GB" dirty="0"/>
          </a:p>
        </p:txBody>
      </p:sp>
      <p:sp>
        <p:nvSpPr>
          <p:cNvPr id="4" name="Slide Number Placeholder 3"/>
          <p:cNvSpPr>
            <a:spLocks noGrp="1"/>
          </p:cNvSpPr>
          <p:nvPr>
            <p:ph type="sldNum" sz="quarter" idx="10"/>
          </p:nvPr>
        </p:nvSpPr>
        <p:spPr/>
        <p:txBody>
          <a:bodyPr/>
          <a:lstStyle/>
          <a:p>
            <a:r>
              <a:rPr lang="en-GB" noProof="0" smtClean="0"/>
              <a:t>Slide </a:t>
            </a:r>
            <a:fld id="{4DA3253C-B4E3-4231-8856-6151A125268D}" type="slidenum">
              <a:rPr lang="en-GB" noProof="0" smtClean="0"/>
              <a:pPr/>
              <a:t>4</a:t>
            </a:fld>
            <a:endParaRPr lang="en-GB" noProof="0"/>
          </a:p>
        </p:txBody>
      </p:sp>
      <p:sp>
        <p:nvSpPr>
          <p:cNvPr id="5" name="Footer Placeholder 4"/>
          <p:cNvSpPr>
            <a:spLocks noGrp="1"/>
          </p:cNvSpPr>
          <p:nvPr>
            <p:ph type="ftr" sz="quarter" idx="11"/>
          </p:nvPr>
        </p:nvSpPr>
        <p:spPr/>
        <p:txBody>
          <a:bodyPr/>
          <a:lstStyle/>
          <a:p>
            <a:r>
              <a:rPr lang="en-GB" noProof="0" smtClean="0"/>
              <a:t>M Bredenhann  |  Nycomed  |  19.11.10</a:t>
            </a:r>
            <a:endParaRPr lang="en-GB" noProof="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GB" noProof="0" smtClean="0"/>
              <a:t>Slide </a:t>
            </a:r>
            <a:fld id="{4DA3253C-B4E3-4231-8856-6151A125268D}" type="slidenum">
              <a:rPr lang="en-GB" noProof="0" smtClean="0"/>
              <a:pPr/>
              <a:t>5</a:t>
            </a:fld>
            <a:endParaRPr lang="en-GB" noProof="0"/>
          </a:p>
        </p:txBody>
      </p:sp>
      <p:sp>
        <p:nvSpPr>
          <p:cNvPr id="4" name="Footer Placeholder 3"/>
          <p:cNvSpPr>
            <a:spLocks noGrp="1"/>
          </p:cNvSpPr>
          <p:nvPr>
            <p:ph type="ftr" sz="quarter" idx="11"/>
          </p:nvPr>
        </p:nvSpPr>
        <p:spPr/>
        <p:txBody>
          <a:bodyPr/>
          <a:lstStyle/>
          <a:p>
            <a:r>
              <a:rPr lang="en-GB" noProof="0" smtClean="0"/>
              <a:t>M Bredenhann  |  Nycomed  |  19.11.10</a:t>
            </a:r>
            <a:endParaRPr lang="en-GB" noProof="0"/>
          </a:p>
        </p:txBody>
      </p:sp>
      <p:pic>
        <p:nvPicPr>
          <p:cNvPr id="3074" name="Picture 2" descr="File:HerceptinFab.jpg">
            <a:hlinkClick r:id="rId3"/>
          </p:cNvPr>
          <p:cNvPicPr>
            <a:picLocks noChangeAspect="1" noChangeArrowheads="1"/>
          </p:cNvPicPr>
          <p:nvPr/>
        </p:nvPicPr>
        <p:blipFill>
          <a:blip r:embed="rId4" cstate="print"/>
          <a:srcRect/>
          <a:stretch>
            <a:fillRect/>
          </a:stretch>
        </p:blipFill>
        <p:spPr bwMode="auto">
          <a:xfrm>
            <a:off x="3753138" y="689219"/>
            <a:ext cx="5117911" cy="5057775"/>
          </a:xfrm>
          <a:prstGeom prst="rect">
            <a:avLst/>
          </a:prstGeom>
          <a:noFill/>
        </p:spPr>
      </p:pic>
      <p:pic>
        <p:nvPicPr>
          <p:cNvPr id="3075" name="Picture 3"/>
          <p:cNvPicPr>
            <a:picLocks noChangeAspect="1" noChangeArrowheads="1"/>
          </p:cNvPicPr>
          <p:nvPr/>
        </p:nvPicPr>
        <p:blipFill>
          <a:blip r:embed="rId5" cstate="print"/>
          <a:srcRect/>
          <a:stretch>
            <a:fillRect/>
          </a:stretch>
        </p:blipFill>
        <p:spPr bwMode="auto">
          <a:xfrm>
            <a:off x="222209" y="717676"/>
            <a:ext cx="1247775" cy="809625"/>
          </a:xfrm>
          <a:prstGeom prst="rect">
            <a:avLst/>
          </a:prstGeom>
          <a:noFill/>
          <a:ln w="9525">
            <a:noFill/>
            <a:miter lim="800000"/>
            <a:headEnd/>
            <a:tailEnd/>
          </a:ln>
        </p:spPr>
      </p:pic>
      <p:pic>
        <p:nvPicPr>
          <p:cNvPr id="3077" name="Picture 5" descr="http://upload.wikimedia.org/wikipedia/commons/thumb/0/0d/InsulinHexamer.jpg/250px-InsulinHexamer.jpg">
            <a:hlinkClick r:id="rId6"/>
          </p:cNvPr>
          <p:cNvPicPr>
            <a:picLocks noChangeAspect="1" noChangeArrowheads="1"/>
          </p:cNvPicPr>
          <p:nvPr/>
        </p:nvPicPr>
        <p:blipFill>
          <a:blip r:embed="rId7" cstate="print"/>
          <a:srcRect/>
          <a:stretch>
            <a:fillRect/>
          </a:stretch>
        </p:blipFill>
        <p:spPr bwMode="auto">
          <a:xfrm>
            <a:off x="0" y="2197290"/>
            <a:ext cx="3534770" cy="3549704"/>
          </a:xfrm>
          <a:prstGeom prst="rect">
            <a:avLst/>
          </a:prstGeom>
          <a:noFill/>
        </p:spPr>
      </p:pic>
      <p:sp>
        <p:nvSpPr>
          <p:cNvPr id="8" name="TextBox 7"/>
          <p:cNvSpPr txBox="1"/>
          <p:nvPr/>
        </p:nvSpPr>
        <p:spPr>
          <a:xfrm>
            <a:off x="222209" y="368490"/>
            <a:ext cx="1906842" cy="286232"/>
          </a:xfrm>
          <a:prstGeom prst="rect">
            <a:avLst/>
          </a:prstGeom>
          <a:noFill/>
        </p:spPr>
        <p:txBody>
          <a:bodyPr wrap="square" rtlCol="0">
            <a:spAutoFit/>
          </a:bodyPr>
          <a:lstStyle/>
          <a:p>
            <a:pPr>
              <a:lnSpc>
                <a:spcPct val="90000"/>
              </a:lnSpc>
              <a:spcBef>
                <a:spcPts val="860"/>
              </a:spcBef>
            </a:pPr>
            <a:r>
              <a:rPr lang="en-GB" sz="1400" dirty="0" smtClean="0">
                <a:latin typeface="Arial" pitchFamily="34" charset="0"/>
                <a:cs typeface="Arial" pitchFamily="34" charset="0"/>
              </a:rPr>
              <a:t>Aspirin  (180 Daltons)</a:t>
            </a:r>
          </a:p>
        </p:txBody>
      </p:sp>
      <p:sp>
        <p:nvSpPr>
          <p:cNvPr id="9" name="TextBox 8"/>
          <p:cNvSpPr txBox="1"/>
          <p:nvPr/>
        </p:nvSpPr>
        <p:spPr>
          <a:xfrm>
            <a:off x="1146412" y="1719618"/>
            <a:ext cx="2074460" cy="286232"/>
          </a:xfrm>
          <a:prstGeom prst="rect">
            <a:avLst/>
          </a:prstGeom>
          <a:noFill/>
        </p:spPr>
        <p:txBody>
          <a:bodyPr wrap="square" rtlCol="0">
            <a:spAutoFit/>
          </a:bodyPr>
          <a:lstStyle/>
          <a:p>
            <a:pPr>
              <a:lnSpc>
                <a:spcPct val="90000"/>
              </a:lnSpc>
              <a:spcBef>
                <a:spcPts val="860"/>
              </a:spcBef>
            </a:pPr>
            <a:r>
              <a:rPr lang="en-GB" sz="1400" dirty="0" smtClean="0">
                <a:latin typeface="Arial" pitchFamily="34" charset="0"/>
                <a:cs typeface="Arial" pitchFamily="34" charset="0"/>
              </a:rPr>
              <a:t>Insulin  (5700 Daltons)</a:t>
            </a:r>
          </a:p>
        </p:txBody>
      </p:sp>
      <p:sp>
        <p:nvSpPr>
          <p:cNvPr id="11" name="TextBox 10"/>
          <p:cNvSpPr txBox="1"/>
          <p:nvPr/>
        </p:nvSpPr>
        <p:spPr>
          <a:xfrm>
            <a:off x="3930555" y="163773"/>
            <a:ext cx="4449170" cy="286232"/>
          </a:xfrm>
          <a:prstGeom prst="rect">
            <a:avLst/>
          </a:prstGeom>
          <a:noFill/>
        </p:spPr>
        <p:txBody>
          <a:bodyPr wrap="square" rtlCol="0">
            <a:spAutoFit/>
          </a:bodyPr>
          <a:lstStyle/>
          <a:p>
            <a:pPr>
              <a:lnSpc>
                <a:spcPct val="90000"/>
              </a:lnSpc>
              <a:spcBef>
                <a:spcPts val="860"/>
              </a:spcBef>
            </a:pPr>
            <a:r>
              <a:rPr lang="en-GB" sz="1400" dirty="0" err="1" smtClean="0">
                <a:latin typeface="Arial" pitchFamily="34" charset="0"/>
                <a:cs typeface="Arial" pitchFamily="34" charset="0"/>
              </a:rPr>
              <a:t>Traztuzumab</a:t>
            </a:r>
            <a:r>
              <a:rPr lang="en-GB" sz="1400" dirty="0" smtClean="0">
                <a:latin typeface="Arial" pitchFamily="34" charset="0"/>
                <a:cs typeface="Arial" pitchFamily="34" charset="0"/>
              </a:rPr>
              <a:t> (</a:t>
            </a:r>
            <a:r>
              <a:rPr lang="en-GB" sz="1400" dirty="0" err="1" smtClean="0">
                <a:latin typeface="Arial" pitchFamily="34" charset="0"/>
                <a:cs typeface="Arial" pitchFamily="34" charset="0"/>
              </a:rPr>
              <a:t>Herceptin</a:t>
            </a:r>
            <a:r>
              <a:rPr lang="en-GB" sz="1400" dirty="0" smtClean="0">
                <a:latin typeface="Arial" pitchFamily="34" charset="0"/>
                <a:cs typeface="Arial" pitchFamily="34" charset="0"/>
              </a:rPr>
              <a:t>)     (±  &gt;150 000 Daltons)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Complexity of Monoclonal Antibodies</a:t>
            </a:r>
            <a:endParaRPr lang="en-GB" dirty="0"/>
          </a:p>
        </p:txBody>
      </p:sp>
      <p:sp>
        <p:nvSpPr>
          <p:cNvPr id="3" name="Slide Number Placeholder 2"/>
          <p:cNvSpPr>
            <a:spLocks noGrp="1"/>
          </p:cNvSpPr>
          <p:nvPr>
            <p:ph type="sldNum" sz="quarter" idx="10"/>
          </p:nvPr>
        </p:nvSpPr>
        <p:spPr/>
        <p:txBody>
          <a:bodyPr/>
          <a:lstStyle/>
          <a:p>
            <a:r>
              <a:rPr lang="en-GB" noProof="0" smtClean="0"/>
              <a:t>Slide </a:t>
            </a:r>
            <a:fld id="{4DA3253C-B4E3-4231-8856-6151A125268D}" type="slidenum">
              <a:rPr lang="en-GB" noProof="0" smtClean="0"/>
              <a:pPr/>
              <a:t>6</a:t>
            </a:fld>
            <a:endParaRPr lang="en-GB" noProof="0"/>
          </a:p>
        </p:txBody>
      </p:sp>
      <p:sp>
        <p:nvSpPr>
          <p:cNvPr id="4" name="Footer Placeholder 3"/>
          <p:cNvSpPr>
            <a:spLocks noGrp="1"/>
          </p:cNvSpPr>
          <p:nvPr>
            <p:ph type="ftr" sz="quarter" idx="11"/>
          </p:nvPr>
        </p:nvSpPr>
        <p:spPr/>
        <p:txBody>
          <a:bodyPr/>
          <a:lstStyle/>
          <a:p>
            <a:r>
              <a:rPr lang="en-GB" noProof="0" smtClean="0"/>
              <a:t>M Bredenhann  |  Nycomed  |  19.11.10</a:t>
            </a:r>
            <a:endParaRPr lang="en-GB" noProof="0"/>
          </a:p>
        </p:txBody>
      </p:sp>
      <p:pic>
        <p:nvPicPr>
          <p:cNvPr id="35843" name="Picture 3"/>
          <p:cNvPicPr>
            <a:picLocks noChangeAspect="1" noChangeArrowheads="1"/>
          </p:cNvPicPr>
          <p:nvPr/>
        </p:nvPicPr>
        <p:blipFill>
          <a:blip r:embed="rId3" cstate="print"/>
          <a:srcRect/>
          <a:stretch>
            <a:fillRect/>
          </a:stretch>
        </p:blipFill>
        <p:spPr bwMode="auto">
          <a:xfrm>
            <a:off x="504825" y="887103"/>
            <a:ext cx="8134350" cy="54279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Typical Monoclonal Antibody Manufacture</a:t>
            </a:r>
            <a:endParaRPr lang="en-GB" dirty="0"/>
          </a:p>
        </p:txBody>
      </p:sp>
      <p:sp>
        <p:nvSpPr>
          <p:cNvPr id="3" name="Slide Number Placeholder 2"/>
          <p:cNvSpPr>
            <a:spLocks noGrp="1"/>
          </p:cNvSpPr>
          <p:nvPr>
            <p:ph type="sldNum" sz="quarter" idx="10"/>
          </p:nvPr>
        </p:nvSpPr>
        <p:spPr/>
        <p:txBody>
          <a:bodyPr/>
          <a:lstStyle/>
          <a:p>
            <a:r>
              <a:rPr lang="en-GB" noProof="0" smtClean="0"/>
              <a:t>Slide </a:t>
            </a:r>
            <a:fld id="{4DA3253C-B4E3-4231-8856-6151A125268D}" type="slidenum">
              <a:rPr lang="en-GB" noProof="0" smtClean="0"/>
              <a:pPr/>
              <a:t>7</a:t>
            </a:fld>
            <a:endParaRPr lang="en-GB" noProof="0"/>
          </a:p>
        </p:txBody>
      </p:sp>
      <p:sp>
        <p:nvSpPr>
          <p:cNvPr id="4" name="Footer Placeholder 3"/>
          <p:cNvSpPr>
            <a:spLocks noGrp="1"/>
          </p:cNvSpPr>
          <p:nvPr>
            <p:ph type="ftr" sz="quarter" idx="11"/>
          </p:nvPr>
        </p:nvSpPr>
        <p:spPr/>
        <p:txBody>
          <a:bodyPr/>
          <a:lstStyle/>
          <a:p>
            <a:r>
              <a:rPr lang="en-GB" noProof="0" smtClean="0"/>
              <a:t>M Bredenhann  |  Nycomed  |  19.11.10</a:t>
            </a:r>
            <a:endParaRPr lang="en-GB" noProof="0"/>
          </a:p>
        </p:txBody>
      </p:sp>
      <p:pic>
        <p:nvPicPr>
          <p:cNvPr id="36866" name="Picture 2"/>
          <p:cNvPicPr>
            <a:picLocks noChangeAspect="1" noChangeArrowheads="1"/>
          </p:cNvPicPr>
          <p:nvPr/>
        </p:nvPicPr>
        <p:blipFill>
          <a:blip r:embed="rId3" cstate="print"/>
          <a:srcRect/>
          <a:stretch>
            <a:fillRect/>
          </a:stretch>
        </p:blipFill>
        <p:spPr bwMode="auto">
          <a:xfrm>
            <a:off x="1" y="1214422"/>
            <a:ext cx="9144000" cy="5486416"/>
          </a:xfrm>
          <a:prstGeom prst="rect">
            <a:avLst/>
          </a:prstGeom>
          <a:noFill/>
          <a:ln w="9525">
            <a:noFill/>
            <a:miter lim="800000"/>
            <a:headEnd/>
            <a:tailEnd/>
          </a:ln>
        </p:spPr>
      </p:pic>
      <p:sp>
        <p:nvSpPr>
          <p:cNvPr id="6" name="TextBox 5"/>
          <p:cNvSpPr txBox="1"/>
          <p:nvPr/>
        </p:nvSpPr>
        <p:spPr>
          <a:xfrm rot="10800000" flipH="1" flipV="1">
            <a:off x="1624084" y="832476"/>
            <a:ext cx="3971499" cy="369332"/>
          </a:xfrm>
          <a:prstGeom prst="rect">
            <a:avLst/>
          </a:prstGeom>
          <a:noFill/>
          <a:ln>
            <a:solidFill>
              <a:srgbClr val="FF0000"/>
            </a:solidFill>
          </a:ln>
          <a:effectLst>
            <a:glow rad="228600">
              <a:schemeClr val="accent3">
                <a:satMod val="175000"/>
                <a:alpha val="40000"/>
              </a:schemeClr>
            </a:glow>
          </a:effectLst>
        </p:spPr>
        <p:txBody>
          <a:bodyPr wrap="square" rtlCol="0">
            <a:spAutoFit/>
          </a:bodyPr>
          <a:lstStyle/>
          <a:p>
            <a:pPr>
              <a:lnSpc>
                <a:spcPct val="90000"/>
              </a:lnSpc>
              <a:spcBef>
                <a:spcPts val="860"/>
              </a:spcBef>
            </a:pPr>
            <a:r>
              <a:rPr lang="en-GB" sz="2000" dirty="0" smtClean="0">
                <a:solidFill>
                  <a:srgbClr val="FF0000"/>
                </a:solidFill>
                <a:latin typeface="Arial" pitchFamily="34" charset="0"/>
                <a:cs typeface="Arial" pitchFamily="34" charset="0"/>
              </a:rPr>
              <a:t>The Process is the Product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t>
            </a:r>
            <a:r>
              <a:rPr lang="en-GB" dirty="0" err="1" smtClean="0"/>
              <a:t>Biosimilar</a:t>
            </a:r>
            <a:r>
              <a:rPr lang="en-GB" dirty="0" smtClean="0"/>
              <a:t>” and not “</a:t>
            </a:r>
            <a:r>
              <a:rPr lang="en-GB" dirty="0" err="1" smtClean="0"/>
              <a:t>Biogeneric</a:t>
            </a:r>
            <a:r>
              <a:rPr lang="en-GB" dirty="0" smtClean="0"/>
              <a:t>”? </a:t>
            </a:r>
            <a:endParaRPr lang="en-GB" dirty="0"/>
          </a:p>
        </p:txBody>
      </p:sp>
      <p:sp>
        <p:nvSpPr>
          <p:cNvPr id="3" name="Slide Number Placeholder 2"/>
          <p:cNvSpPr>
            <a:spLocks noGrp="1"/>
          </p:cNvSpPr>
          <p:nvPr>
            <p:ph type="sldNum" sz="quarter" idx="10"/>
          </p:nvPr>
        </p:nvSpPr>
        <p:spPr/>
        <p:txBody>
          <a:bodyPr/>
          <a:lstStyle/>
          <a:p>
            <a:r>
              <a:rPr lang="en-GB" noProof="0" smtClean="0"/>
              <a:t>Slide </a:t>
            </a:r>
            <a:fld id="{4DA3253C-B4E3-4231-8856-6151A125268D}" type="slidenum">
              <a:rPr lang="en-GB" noProof="0" smtClean="0"/>
              <a:pPr/>
              <a:t>8</a:t>
            </a:fld>
            <a:endParaRPr lang="en-GB" noProof="0"/>
          </a:p>
        </p:txBody>
      </p:sp>
      <p:sp>
        <p:nvSpPr>
          <p:cNvPr id="4" name="Footer Placeholder 3"/>
          <p:cNvSpPr>
            <a:spLocks noGrp="1"/>
          </p:cNvSpPr>
          <p:nvPr>
            <p:ph type="ftr" sz="quarter" idx="11"/>
          </p:nvPr>
        </p:nvSpPr>
        <p:spPr/>
        <p:txBody>
          <a:bodyPr/>
          <a:lstStyle/>
          <a:p>
            <a:r>
              <a:rPr lang="en-GB" noProof="0" smtClean="0"/>
              <a:t>M Bredenhann  |  Nycomed  |  19.11.10</a:t>
            </a:r>
            <a:endParaRPr lang="en-GB" noProof="0"/>
          </a:p>
        </p:txBody>
      </p:sp>
      <p:sp>
        <p:nvSpPr>
          <p:cNvPr id="6" name="TextBox 5"/>
          <p:cNvSpPr txBox="1"/>
          <p:nvPr/>
        </p:nvSpPr>
        <p:spPr>
          <a:xfrm>
            <a:off x="2674986" y="1146182"/>
            <a:ext cx="3439235" cy="369332"/>
          </a:xfrm>
          <a:prstGeom prst="rect">
            <a:avLst/>
          </a:prstGeom>
          <a:noFill/>
        </p:spPr>
        <p:txBody>
          <a:bodyPr wrap="square" rtlCol="0">
            <a:spAutoFit/>
          </a:bodyPr>
          <a:lstStyle/>
          <a:p>
            <a:pPr>
              <a:lnSpc>
                <a:spcPct val="90000"/>
              </a:lnSpc>
              <a:spcBef>
                <a:spcPts val="860"/>
              </a:spcBef>
            </a:pPr>
            <a:r>
              <a:rPr lang="en-GB" sz="2000" dirty="0" smtClean="0">
                <a:latin typeface="Arial" pitchFamily="34" charset="0"/>
                <a:cs typeface="Arial" pitchFamily="34" charset="0"/>
              </a:rPr>
              <a:t>The Process is the Product</a:t>
            </a:r>
          </a:p>
        </p:txBody>
      </p:sp>
      <p:sp>
        <p:nvSpPr>
          <p:cNvPr id="7" name="TextBox 6"/>
          <p:cNvSpPr txBox="1"/>
          <p:nvPr/>
        </p:nvSpPr>
        <p:spPr>
          <a:xfrm>
            <a:off x="532264" y="1719616"/>
            <a:ext cx="3998794" cy="623248"/>
          </a:xfrm>
          <a:prstGeom prst="rect">
            <a:avLst/>
          </a:prstGeom>
          <a:noFill/>
          <a:ln>
            <a:noFill/>
          </a:ln>
        </p:spPr>
        <p:txBody>
          <a:bodyPr wrap="square" rtlCol="0">
            <a:spAutoFit/>
          </a:bodyPr>
          <a:lstStyle/>
          <a:p>
            <a:pPr>
              <a:lnSpc>
                <a:spcPct val="90000"/>
              </a:lnSpc>
              <a:spcBef>
                <a:spcPts val="860"/>
              </a:spcBef>
            </a:pPr>
            <a:r>
              <a:rPr lang="en-GB" sz="1600" dirty="0" smtClean="0">
                <a:solidFill>
                  <a:schemeClr val="accent1"/>
                </a:solidFill>
                <a:latin typeface="Arial" pitchFamily="34" charset="0"/>
                <a:cs typeface="Arial" pitchFamily="34" charset="0"/>
              </a:rPr>
              <a:t>Fluctuations in the manufacturing process</a:t>
            </a:r>
          </a:p>
          <a:p>
            <a:pPr>
              <a:lnSpc>
                <a:spcPct val="90000"/>
              </a:lnSpc>
              <a:spcBef>
                <a:spcPts val="860"/>
              </a:spcBef>
            </a:pPr>
            <a:r>
              <a:rPr lang="en-GB" sz="1400" dirty="0" smtClean="0">
                <a:latin typeface="Arial" pitchFamily="34" charset="0"/>
                <a:cs typeface="Arial" pitchFamily="34" charset="0"/>
              </a:rPr>
              <a:t>(e.g. pH, temperature, culture media):</a:t>
            </a:r>
          </a:p>
        </p:txBody>
      </p:sp>
      <p:sp>
        <p:nvSpPr>
          <p:cNvPr id="8" name="TextBox 7"/>
          <p:cNvSpPr txBox="1"/>
          <p:nvPr/>
        </p:nvSpPr>
        <p:spPr>
          <a:xfrm>
            <a:off x="5365928" y="1749185"/>
            <a:ext cx="3454222" cy="987963"/>
          </a:xfrm>
          <a:prstGeom prst="rect">
            <a:avLst/>
          </a:prstGeom>
          <a:noFill/>
        </p:spPr>
        <p:txBody>
          <a:bodyPr wrap="square" rtlCol="0">
            <a:spAutoFit/>
          </a:bodyPr>
          <a:lstStyle/>
          <a:p>
            <a:pPr>
              <a:lnSpc>
                <a:spcPct val="90000"/>
              </a:lnSpc>
              <a:spcBef>
                <a:spcPts val="860"/>
              </a:spcBef>
            </a:pPr>
            <a:r>
              <a:rPr lang="en-GB" sz="1600" dirty="0" smtClean="0">
                <a:solidFill>
                  <a:schemeClr val="accent1"/>
                </a:solidFill>
                <a:latin typeface="Arial" pitchFamily="34" charset="0"/>
                <a:cs typeface="Arial" pitchFamily="34" charset="0"/>
              </a:rPr>
              <a:t>Batch Inconsistency</a:t>
            </a:r>
          </a:p>
          <a:p>
            <a:pPr>
              <a:lnSpc>
                <a:spcPct val="90000"/>
              </a:lnSpc>
              <a:spcBef>
                <a:spcPts val="860"/>
              </a:spcBef>
            </a:pPr>
            <a:r>
              <a:rPr lang="en-GB" sz="1400" dirty="0" smtClean="0">
                <a:latin typeface="Arial" pitchFamily="34" charset="0"/>
                <a:cs typeface="Arial" pitchFamily="34" charset="0"/>
              </a:rPr>
              <a:t>(</a:t>
            </a:r>
            <a:r>
              <a:rPr lang="en-GB" sz="1400" dirty="0" err="1" smtClean="0">
                <a:latin typeface="Arial" pitchFamily="34" charset="0"/>
                <a:cs typeface="Arial" pitchFamily="34" charset="0"/>
              </a:rPr>
              <a:t>Glycosilation</a:t>
            </a:r>
            <a:r>
              <a:rPr lang="en-GB" sz="1400" dirty="0" smtClean="0">
                <a:latin typeface="Arial" pitchFamily="34" charset="0"/>
                <a:cs typeface="Arial" pitchFamily="34" charset="0"/>
              </a:rPr>
              <a:t> spectra, aggregates)</a:t>
            </a:r>
          </a:p>
          <a:p>
            <a:pPr>
              <a:lnSpc>
                <a:spcPct val="90000"/>
              </a:lnSpc>
              <a:spcBef>
                <a:spcPts val="860"/>
              </a:spcBef>
            </a:pPr>
            <a:r>
              <a:rPr lang="en-GB" dirty="0" smtClean="0">
                <a:latin typeface="Arial" pitchFamily="34" charset="0"/>
                <a:cs typeface="Arial" pitchFamily="34" charset="0"/>
              </a:rPr>
              <a:t> </a:t>
            </a:r>
          </a:p>
        </p:txBody>
      </p:sp>
      <p:sp>
        <p:nvSpPr>
          <p:cNvPr id="9" name="TextBox 8"/>
          <p:cNvSpPr txBox="1"/>
          <p:nvPr/>
        </p:nvSpPr>
        <p:spPr>
          <a:xfrm>
            <a:off x="548184" y="2718192"/>
            <a:ext cx="3671312" cy="987963"/>
          </a:xfrm>
          <a:prstGeom prst="rect">
            <a:avLst/>
          </a:prstGeom>
          <a:noFill/>
          <a:ln>
            <a:noFill/>
          </a:ln>
        </p:spPr>
        <p:txBody>
          <a:bodyPr wrap="square" rtlCol="0">
            <a:spAutoFit/>
          </a:bodyPr>
          <a:lstStyle/>
          <a:p>
            <a:pPr>
              <a:lnSpc>
                <a:spcPct val="90000"/>
              </a:lnSpc>
              <a:spcBef>
                <a:spcPts val="860"/>
              </a:spcBef>
            </a:pPr>
            <a:r>
              <a:rPr lang="en-GB" sz="1600" dirty="0" smtClean="0">
                <a:solidFill>
                  <a:schemeClr val="accent1"/>
                </a:solidFill>
                <a:latin typeface="Arial" pitchFamily="34" charset="0"/>
                <a:cs typeface="Arial" pitchFamily="34" charset="0"/>
              </a:rPr>
              <a:t>Changes in the manufacturing process</a:t>
            </a:r>
          </a:p>
          <a:p>
            <a:pPr>
              <a:lnSpc>
                <a:spcPct val="90000"/>
              </a:lnSpc>
              <a:spcBef>
                <a:spcPts val="860"/>
              </a:spcBef>
            </a:pPr>
            <a:r>
              <a:rPr lang="en-GB" sz="1400" dirty="0" smtClean="0">
                <a:latin typeface="Arial" pitchFamily="34" charset="0"/>
                <a:cs typeface="Arial" pitchFamily="34" charset="0"/>
              </a:rPr>
              <a:t>(e.g. expression system):</a:t>
            </a:r>
          </a:p>
          <a:p>
            <a:pPr>
              <a:lnSpc>
                <a:spcPct val="90000"/>
              </a:lnSpc>
              <a:spcBef>
                <a:spcPts val="860"/>
              </a:spcBef>
            </a:pPr>
            <a:r>
              <a:rPr lang="en-GB" sz="1600" dirty="0" smtClean="0">
                <a:latin typeface="Arial" pitchFamily="34" charset="0"/>
                <a:cs typeface="Arial" pitchFamily="34" charset="0"/>
              </a:rPr>
              <a:t> </a:t>
            </a:r>
          </a:p>
        </p:txBody>
      </p:sp>
      <p:sp>
        <p:nvSpPr>
          <p:cNvPr id="10" name="TextBox 9"/>
          <p:cNvSpPr txBox="1"/>
          <p:nvPr/>
        </p:nvSpPr>
        <p:spPr>
          <a:xfrm>
            <a:off x="5393224" y="2718192"/>
            <a:ext cx="2715904" cy="313932"/>
          </a:xfrm>
          <a:prstGeom prst="rect">
            <a:avLst/>
          </a:prstGeom>
          <a:noFill/>
        </p:spPr>
        <p:txBody>
          <a:bodyPr wrap="square" rtlCol="0">
            <a:spAutoFit/>
          </a:bodyPr>
          <a:lstStyle/>
          <a:p>
            <a:pPr>
              <a:lnSpc>
                <a:spcPct val="90000"/>
              </a:lnSpc>
              <a:spcBef>
                <a:spcPts val="860"/>
              </a:spcBef>
            </a:pPr>
            <a:r>
              <a:rPr lang="en-GB" sz="1600" dirty="0" smtClean="0">
                <a:solidFill>
                  <a:schemeClr val="accent1"/>
                </a:solidFill>
                <a:latin typeface="Arial" pitchFamily="34" charset="0"/>
                <a:cs typeface="Arial" pitchFamily="34" charset="0"/>
              </a:rPr>
              <a:t>New Product?  </a:t>
            </a:r>
          </a:p>
        </p:txBody>
      </p:sp>
      <p:sp>
        <p:nvSpPr>
          <p:cNvPr id="11" name="TextBox 10"/>
          <p:cNvSpPr txBox="1"/>
          <p:nvPr/>
        </p:nvSpPr>
        <p:spPr>
          <a:xfrm>
            <a:off x="2415669" y="3782736"/>
            <a:ext cx="5117909" cy="313932"/>
          </a:xfrm>
          <a:prstGeom prst="rect">
            <a:avLst/>
          </a:prstGeom>
          <a:noFill/>
        </p:spPr>
        <p:txBody>
          <a:bodyPr wrap="square" rtlCol="0">
            <a:spAutoFit/>
          </a:bodyPr>
          <a:lstStyle/>
          <a:p>
            <a:pPr algn="ctr">
              <a:lnSpc>
                <a:spcPct val="90000"/>
              </a:lnSpc>
              <a:spcBef>
                <a:spcPts val="860"/>
              </a:spcBef>
            </a:pPr>
            <a:r>
              <a:rPr lang="en-GB" sz="1600" dirty="0" smtClean="0">
                <a:solidFill>
                  <a:schemeClr val="accent1"/>
                </a:solidFill>
                <a:latin typeface="Arial" pitchFamily="34" charset="0"/>
                <a:cs typeface="Arial" pitchFamily="34" charset="0"/>
              </a:rPr>
              <a:t>“One Process - One Product” Paradigm</a:t>
            </a:r>
          </a:p>
        </p:txBody>
      </p:sp>
      <p:sp>
        <p:nvSpPr>
          <p:cNvPr id="12" name="TextBox 11"/>
          <p:cNvSpPr txBox="1"/>
          <p:nvPr/>
        </p:nvSpPr>
        <p:spPr>
          <a:xfrm>
            <a:off x="2581736" y="4724448"/>
            <a:ext cx="4956968" cy="313932"/>
          </a:xfrm>
          <a:prstGeom prst="rect">
            <a:avLst/>
          </a:prstGeom>
          <a:noFill/>
        </p:spPr>
        <p:txBody>
          <a:bodyPr wrap="square" rtlCol="0">
            <a:spAutoFit/>
          </a:bodyPr>
          <a:lstStyle/>
          <a:p>
            <a:pPr algn="ctr">
              <a:lnSpc>
                <a:spcPct val="90000"/>
              </a:lnSpc>
              <a:spcBef>
                <a:spcPts val="860"/>
              </a:spcBef>
            </a:pPr>
            <a:r>
              <a:rPr lang="en-GB" sz="1600" dirty="0" smtClean="0">
                <a:solidFill>
                  <a:schemeClr val="accent1"/>
                </a:solidFill>
                <a:latin typeface="Arial" pitchFamily="34" charset="0"/>
                <a:cs typeface="Arial" pitchFamily="34" charset="0"/>
              </a:rPr>
              <a:t>Biotechnological Products are “individuals”</a:t>
            </a:r>
          </a:p>
        </p:txBody>
      </p:sp>
      <p:sp>
        <p:nvSpPr>
          <p:cNvPr id="15" name="TextBox 14"/>
          <p:cNvSpPr txBox="1"/>
          <p:nvPr/>
        </p:nvSpPr>
        <p:spPr>
          <a:xfrm>
            <a:off x="1883407" y="5204400"/>
            <a:ext cx="6861861" cy="313932"/>
          </a:xfrm>
          <a:prstGeom prst="rect">
            <a:avLst/>
          </a:prstGeom>
          <a:noFill/>
        </p:spPr>
        <p:txBody>
          <a:bodyPr wrap="square" rtlCol="0">
            <a:spAutoFit/>
          </a:bodyPr>
          <a:lstStyle/>
          <a:p>
            <a:pPr algn="ctr">
              <a:lnSpc>
                <a:spcPct val="90000"/>
              </a:lnSpc>
              <a:spcBef>
                <a:spcPts val="860"/>
              </a:spcBef>
            </a:pPr>
            <a:r>
              <a:rPr lang="en-GB" sz="1600" dirty="0" smtClean="0">
                <a:solidFill>
                  <a:schemeClr val="accent1"/>
                </a:solidFill>
                <a:latin typeface="Arial" pitchFamily="34" charset="0"/>
                <a:cs typeface="Arial" pitchFamily="34" charset="0"/>
              </a:rPr>
              <a:t>Biotechnological Products are more than the drug substance</a:t>
            </a:r>
          </a:p>
        </p:txBody>
      </p:sp>
      <p:sp>
        <p:nvSpPr>
          <p:cNvPr id="16" name="TextBox 15"/>
          <p:cNvSpPr txBox="1"/>
          <p:nvPr/>
        </p:nvSpPr>
        <p:spPr>
          <a:xfrm>
            <a:off x="2597656" y="5723024"/>
            <a:ext cx="4956968" cy="313932"/>
          </a:xfrm>
          <a:prstGeom prst="rect">
            <a:avLst/>
          </a:prstGeom>
          <a:noFill/>
        </p:spPr>
        <p:txBody>
          <a:bodyPr wrap="square" rtlCol="0">
            <a:spAutoFit/>
          </a:bodyPr>
          <a:lstStyle/>
          <a:p>
            <a:pPr algn="ctr">
              <a:lnSpc>
                <a:spcPct val="90000"/>
              </a:lnSpc>
              <a:spcBef>
                <a:spcPts val="860"/>
              </a:spcBef>
            </a:pPr>
            <a:r>
              <a:rPr lang="en-GB" sz="1600" dirty="0" smtClean="0">
                <a:solidFill>
                  <a:schemeClr val="accent1"/>
                </a:solidFill>
                <a:latin typeface="Arial" pitchFamily="34" charset="0"/>
                <a:cs typeface="Arial" pitchFamily="34" charset="0"/>
              </a:rPr>
              <a:t>Small changes can have high impact</a:t>
            </a:r>
          </a:p>
        </p:txBody>
      </p:sp>
      <p:pic>
        <p:nvPicPr>
          <p:cNvPr id="18" name="Picture 2" descr="File:HerceptinFab.jpg">
            <a:hlinkClick r:id="rId3"/>
          </p:cNvPr>
          <p:cNvPicPr>
            <a:picLocks noChangeAspect="1" noChangeArrowheads="1"/>
          </p:cNvPicPr>
          <p:nvPr/>
        </p:nvPicPr>
        <p:blipFill>
          <a:blip r:embed="rId4" cstate="print"/>
          <a:srcRect/>
          <a:stretch>
            <a:fillRect/>
          </a:stretch>
        </p:blipFill>
        <p:spPr bwMode="auto">
          <a:xfrm>
            <a:off x="4407886" y="1843066"/>
            <a:ext cx="985290" cy="1243336"/>
          </a:xfrm>
          <a:prstGeom prst="rect">
            <a:avLst/>
          </a:prstGeom>
          <a:noFill/>
        </p:spPr>
      </p:pic>
      <p:sp>
        <p:nvSpPr>
          <p:cNvPr id="20" name="Down Arrow 19"/>
          <p:cNvSpPr/>
          <p:nvPr/>
        </p:nvSpPr>
        <p:spPr>
          <a:xfrm>
            <a:off x="4749419" y="3140994"/>
            <a:ext cx="300250" cy="61975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latin typeface="Arial" pitchFamily="34" charset="0"/>
              <a:cs typeface="Arial" pitchFamily="34" charset="0"/>
            </a:endParaRPr>
          </a:p>
        </p:txBody>
      </p:sp>
      <p:sp>
        <p:nvSpPr>
          <p:cNvPr id="21" name="Down Arrow 20"/>
          <p:cNvSpPr/>
          <p:nvPr/>
        </p:nvSpPr>
        <p:spPr>
          <a:xfrm>
            <a:off x="4765339" y="4139570"/>
            <a:ext cx="300250" cy="61975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type="title"/>
          </p:nvPr>
        </p:nvSpPr>
        <p:spPr>
          <a:xfrm>
            <a:off x="323850" y="1341437"/>
            <a:ext cx="8496300" cy="3271505"/>
          </a:xfrm>
        </p:spPr>
        <p:txBody>
          <a:bodyPr/>
          <a:lstStyle/>
          <a:p>
            <a:r>
              <a:rPr lang="en-GB" dirty="0" smtClean="0"/>
              <a:t>BIOSIMILARS: The Scientific Aspects</a:t>
            </a:r>
          </a:p>
          <a:p>
            <a:r>
              <a:rPr lang="en-GB" dirty="0" smtClean="0">
                <a:solidFill>
                  <a:schemeClr val="bg1"/>
                </a:solidFill>
              </a:rPr>
              <a:t>BIOSIMILARS: Regulatory Update EU / US</a:t>
            </a:r>
          </a:p>
          <a:p>
            <a:r>
              <a:rPr lang="en-GB" dirty="0" smtClean="0"/>
              <a:t>BIOSIMILARS: Summary of Industry Comments on the MCC Guideline</a:t>
            </a:r>
          </a:p>
          <a:p>
            <a:pPr>
              <a:buNone/>
            </a:pPr>
            <a:endParaRPr lang="en-GB"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ERSINFO" val="NYC2002"/>
  <p:tag name="LANGUAGE" val="0"/>
  <p:tag name="PRESENTER" val="M Bredenhann"/>
  <p:tag name="DATE" val="19.11.10"/>
</p:tagLst>
</file>

<file path=ppt/tags/tag10.xml><?xml version="1.0" encoding="utf-8"?>
<p:tagLst xmlns:a="http://schemas.openxmlformats.org/drawingml/2006/main" xmlns:r="http://schemas.openxmlformats.org/officeDocument/2006/relationships" xmlns:p="http://schemas.openxmlformats.org/presentationml/2006/main">
  <p:tag name="BACKIMAGEID" val="010"/>
</p:tagLst>
</file>

<file path=ppt/tags/tag11.xml><?xml version="1.0" encoding="utf-8"?>
<p:tagLst xmlns:a="http://schemas.openxmlformats.org/drawingml/2006/main" xmlns:r="http://schemas.openxmlformats.org/officeDocument/2006/relationships" xmlns:p="http://schemas.openxmlformats.org/presentationml/2006/main">
  <p:tag name="BACKIMAGEID" val="008"/>
</p:tagLst>
</file>

<file path=ppt/tags/tag2.xml><?xml version="1.0" encoding="utf-8"?>
<p:tagLst xmlns:a="http://schemas.openxmlformats.org/drawingml/2006/main" xmlns:r="http://schemas.openxmlformats.org/officeDocument/2006/relationships" xmlns:p="http://schemas.openxmlformats.org/presentationml/2006/main">
  <p:tag name="SHAPETYPE" val="FooterBand"/>
</p:tagLst>
</file>

<file path=ppt/tags/tag3.xml><?xml version="1.0" encoding="utf-8"?>
<p:tagLst xmlns:a="http://schemas.openxmlformats.org/drawingml/2006/main" xmlns:r="http://schemas.openxmlformats.org/officeDocument/2006/relationships" xmlns:p="http://schemas.openxmlformats.org/presentationml/2006/main">
  <p:tag name="SHAPETYPE" val="FooterBand2"/>
</p:tagLst>
</file>

<file path=ppt/tags/tag4.xml><?xml version="1.0" encoding="utf-8"?>
<p:tagLst xmlns:a="http://schemas.openxmlformats.org/drawingml/2006/main" xmlns:r="http://schemas.openxmlformats.org/officeDocument/2006/relationships" xmlns:p="http://schemas.openxmlformats.org/presentationml/2006/main">
  <p:tag name="SHAPETYPE" val="Background"/>
</p:tagLst>
</file>

<file path=ppt/tags/tag5.xml><?xml version="1.0" encoding="utf-8"?>
<p:tagLst xmlns:a="http://schemas.openxmlformats.org/drawingml/2006/main" xmlns:r="http://schemas.openxmlformats.org/officeDocument/2006/relationships" xmlns:p="http://schemas.openxmlformats.org/presentationml/2006/main">
  <p:tag name="SHAPETYPE" val="Logo"/>
</p:tagLst>
</file>

<file path=ppt/tags/tag6.xml><?xml version="1.0" encoding="utf-8"?>
<p:tagLst xmlns:a="http://schemas.openxmlformats.org/drawingml/2006/main" xmlns:r="http://schemas.openxmlformats.org/officeDocument/2006/relationships" xmlns:p="http://schemas.openxmlformats.org/presentationml/2006/main">
  <p:tag name="SHAPETYPE" val="Background"/>
</p:tagLst>
</file>

<file path=ppt/tags/tag7.xml><?xml version="1.0" encoding="utf-8"?>
<p:tagLst xmlns:a="http://schemas.openxmlformats.org/drawingml/2006/main" xmlns:r="http://schemas.openxmlformats.org/officeDocument/2006/relationships" xmlns:p="http://schemas.openxmlformats.org/presentationml/2006/main">
  <p:tag name="SHAPETYPE" val="Logo"/>
</p:tagLst>
</file>

<file path=ppt/tags/tag8.xml><?xml version="1.0" encoding="utf-8"?>
<p:tagLst xmlns:a="http://schemas.openxmlformats.org/drawingml/2006/main" xmlns:r="http://schemas.openxmlformats.org/officeDocument/2006/relationships" xmlns:p="http://schemas.openxmlformats.org/presentationml/2006/main">
  <p:tag name="SHAPETYPE" val="Background"/>
</p:tagLst>
</file>

<file path=ppt/tags/tag9.xml><?xml version="1.0" encoding="utf-8"?>
<p:tagLst xmlns:a="http://schemas.openxmlformats.org/drawingml/2006/main" xmlns:r="http://schemas.openxmlformats.org/officeDocument/2006/relationships" xmlns:p="http://schemas.openxmlformats.org/presentationml/2006/main">
  <p:tag name="SHAPETYPE" val="Background"/>
</p:tagLst>
</file>

<file path=ppt/theme/theme1.xml><?xml version="1.0" encoding="utf-8"?>
<a:theme xmlns:a="http://schemas.openxmlformats.org/drawingml/2006/main" name="Nycomed 4:3">
  <a:themeElements>
    <a:clrScheme name="Nycomed - Sea">
      <a:dk1>
        <a:sysClr val="windowText" lastClr="000000"/>
      </a:dk1>
      <a:lt1>
        <a:sysClr val="window" lastClr="FFFFFF"/>
      </a:lt1>
      <a:dk2>
        <a:srgbClr val="03879B"/>
      </a:dk2>
      <a:lt2>
        <a:srgbClr val="85E0E0"/>
      </a:lt2>
      <a:accent1>
        <a:srgbClr val="03879B"/>
      </a:accent1>
      <a:accent2>
        <a:srgbClr val="9B0057"/>
      </a:accent2>
      <a:accent3>
        <a:srgbClr val="F94F0E"/>
      </a:accent3>
      <a:accent4>
        <a:srgbClr val="709726"/>
      </a:accent4>
      <a:accent5>
        <a:srgbClr val="757477"/>
      </a:accent5>
      <a:accent6>
        <a:srgbClr val="00457D"/>
      </a:accent6>
      <a:hlink>
        <a:srgbClr val="00457D"/>
      </a:hlink>
      <a:folHlink>
        <a:srgbClr val="757477"/>
      </a:folHlink>
    </a:clrScheme>
    <a:fontScheme name="Nycom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90000"/>
          </a:lnSpc>
          <a:spcBef>
            <a:spcPts val="860"/>
          </a:spcBef>
          <a:defRPr dirty="0" err="1" smtClean="0">
            <a:latin typeface="Arial" pitchFamily="34" charset="0"/>
            <a:cs typeface="Arial" pitchFamily="34" charset="0"/>
          </a:defRPr>
        </a:defPPr>
      </a:lstStyle>
    </a:txDef>
  </a:objectDefaults>
  <a:extraClrSchemeLst>
    <a:extraClrScheme>
      <a:clrScheme name="Nycomed - Green">
        <a:dk1>
          <a:sysClr val="windowText" lastClr="000000"/>
        </a:dk1>
        <a:lt1>
          <a:sysClr val="window" lastClr="FFFFFF"/>
        </a:lt1>
        <a:dk2>
          <a:srgbClr val="709726"/>
        </a:dk2>
        <a:lt2>
          <a:srgbClr val="9DE259"/>
        </a:lt2>
        <a:accent1>
          <a:srgbClr val="709726"/>
        </a:accent1>
        <a:accent2>
          <a:srgbClr val="03879B"/>
        </a:accent2>
        <a:accent3>
          <a:srgbClr val="9B0057"/>
        </a:accent3>
        <a:accent4>
          <a:srgbClr val="F94F0E"/>
        </a:accent4>
        <a:accent5>
          <a:srgbClr val="757477"/>
        </a:accent5>
        <a:accent6>
          <a:srgbClr val="00457D"/>
        </a:accent6>
        <a:hlink>
          <a:srgbClr val="00457D"/>
        </a:hlink>
        <a:folHlink>
          <a:srgbClr val="757477"/>
        </a:folHlink>
      </a:clrScheme>
    </a:extraClrScheme>
    <a:extraClrScheme>
      <a:clrScheme name="Nycomed - Orange">
        <a:dk1>
          <a:sysClr val="windowText" lastClr="000000"/>
        </a:dk1>
        <a:lt1>
          <a:sysClr val="window" lastClr="FFFFFF"/>
        </a:lt1>
        <a:dk2>
          <a:srgbClr val="F94F0E"/>
        </a:dk2>
        <a:lt2>
          <a:srgbClr val="F9D216"/>
        </a:lt2>
        <a:accent1>
          <a:srgbClr val="F94F0E"/>
        </a:accent1>
        <a:accent2>
          <a:srgbClr val="709726"/>
        </a:accent2>
        <a:accent3>
          <a:srgbClr val="03879B"/>
        </a:accent3>
        <a:accent4>
          <a:srgbClr val="9B0057"/>
        </a:accent4>
        <a:accent5>
          <a:srgbClr val="757477"/>
        </a:accent5>
        <a:accent6>
          <a:srgbClr val="00457D"/>
        </a:accent6>
        <a:hlink>
          <a:srgbClr val="00457D"/>
        </a:hlink>
        <a:folHlink>
          <a:srgbClr val="757477"/>
        </a:folHlink>
      </a:clrScheme>
    </a:extraClrScheme>
    <a:extraClrScheme>
      <a:clrScheme name="Nycomed - Purple">
        <a:dk1>
          <a:sysClr val="windowText" lastClr="000000"/>
        </a:dk1>
        <a:lt1>
          <a:sysClr val="window" lastClr="FFFFFF"/>
        </a:lt1>
        <a:dk2>
          <a:srgbClr val="9B0057"/>
        </a:dk2>
        <a:lt2>
          <a:srgbClr val="F76BC9"/>
        </a:lt2>
        <a:accent1>
          <a:srgbClr val="9B0057"/>
        </a:accent1>
        <a:accent2>
          <a:srgbClr val="F94F0E"/>
        </a:accent2>
        <a:accent3>
          <a:srgbClr val="709726"/>
        </a:accent3>
        <a:accent4>
          <a:srgbClr val="03879B"/>
        </a:accent4>
        <a:accent5>
          <a:srgbClr val="757477"/>
        </a:accent5>
        <a:accent6>
          <a:srgbClr val="00457D"/>
        </a:accent6>
        <a:hlink>
          <a:srgbClr val="00457D"/>
        </a:hlink>
        <a:folHlink>
          <a:srgbClr val="757477"/>
        </a:folHlink>
      </a:clrScheme>
    </a:extraClrScheme>
    <a:extraClrScheme>
      <a:clrScheme name="Nycomed - Sea">
        <a:dk1>
          <a:sysClr val="windowText" lastClr="000000"/>
        </a:dk1>
        <a:lt1>
          <a:sysClr val="window" lastClr="FFFFFF"/>
        </a:lt1>
        <a:dk2>
          <a:srgbClr val="03879B"/>
        </a:dk2>
        <a:lt2>
          <a:srgbClr val="85E0E0"/>
        </a:lt2>
        <a:accent1>
          <a:srgbClr val="03879B"/>
        </a:accent1>
        <a:accent2>
          <a:srgbClr val="9B0057"/>
        </a:accent2>
        <a:accent3>
          <a:srgbClr val="F94F0E"/>
        </a:accent3>
        <a:accent4>
          <a:srgbClr val="709726"/>
        </a:accent4>
        <a:accent5>
          <a:srgbClr val="757477"/>
        </a:accent5>
        <a:accent6>
          <a:srgbClr val="00457D"/>
        </a:accent6>
        <a:hlink>
          <a:srgbClr val="00457D"/>
        </a:hlink>
        <a:folHlink>
          <a:srgbClr val="757477"/>
        </a:folHlink>
      </a:clrScheme>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ycomed - Sea">
    <a:dk1>
      <a:sysClr val="windowText" lastClr="000000"/>
    </a:dk1>
    <a:lt1>
      <a:sysClr val="window" lastClr="FFFFFF"/>
    </a:lt1>
    <a:dk2>
      <a:srgbClr val="03879B"/>
    </a:dk2>
    <a:lt2>
      <a:srgbClr val="85E0E0"/>
    </a:lt2>
    <a:accent1>
      <a:srgbClr val="03879B"/>
    </a:accent1>
    <a:accent2>
      <a:srgbClr val="9B0057"/>
    </a:accent2>
    <a:accent3>
      <a:srgbClr val="F94F0E"/>
    </a:accent3>
    <a:accent4>
      <a:srgbClr val="709726"/>
    </a:accent4>
    <a:accent5>
      <a:srgbClr val="757477"/>
    </a:accent5>
    <a:accent6>
      <a:srgbClr val="00457D"/>
    </a:accent6>
    <a:hlink>
      <a:srgbClr val="00457D"/>
    </a:hlink>
    <a:folHlink>
      <a:srgbClr val="757477"/>
    </a:folHlink>
  </a:clrScheme>
</a:themeOverride>
</file>

<file path=ppt/theme/themeOverride10.xml><?xml version="1.0" encoding="utf-8"?>
<a:themeOverride xmlns:a="http://schemas.openxmlformats.org/drawingml/2006/main">
  <a:clrScheme name="Nycomed - Sea">
    <a:dk1>
      <a:sysClr val="windowText" lastClr="000000"/>
    </a:dk1>
    <a:lt1>
      <a:sysClr val="window" lastClr="FFFFFF"/>
    </a:lt1>
    <a:dk2>
      <a:srgbClr val="03879B"/>
    </a:dk2>
    <a:lt2>
      <a:srgbClr val="85E0E0"/>
    </a:lt2>
    <a:accent1>
      <a:srgbClr val="03879B"/>
    </a:accent1>
    <a:accent2>
      <a:srgbClr val="9B0057"/>
    </a:accent2>
    <a:accent3>
      <a:srgbClr val="F94F0E"/>
    </a:accent3>
    <a:accent4>
      <a:srgbClr val="709726"/>
    </a:accent4>
    <a:accent5>
      <a:srgbClr val="757477"/>
    </a:accent5>
    <a:accent6>
      <a:srgbClr val="00457D"/>
    </a:accent6>
    <a:hlink>
      <a:srgbClr val="00457D"/>
    </a:hlink>
    <a:folHlink>
      <a:srgbClr val="757477"/>
    </a:folHlink>
  </a:clrScheme>
</a:themeOverride>
</file>

<file path=ppt/theme/themeOverride11.xml><?xml version="1.0" encoding="utf-8"?>
<a:themeOverride xmlns:a="http://schemas.openxmlformats.org/drawingml/2006/main">
  <a:clrScheme name="Nycomed - Sea">
    <a:dk1>
      <a:sysClr val="windowText" lastClr="000000"/>
    </a:dk1>
    <a:lt1>
      <a:sysClr val="window" lastClr="FFFFFF"/>
    </a:lt1>
    <a:dk2>
      <a:srgbClr val="03879B"/>
    </a:dk2>
    <a:lt2>
      <a:srgbClr val="85E0E0"/>
    </a:lt2>
    <a:accent1>
      <a:srgbClr val="03879B"/>
    </a:accent1>
    <a:accent2>
      <a:srgbClr val="9B0057"/>
    </a:accent2>
    <a:accent3>
      <a:srgbClr val="F94F0E"/>
    </a:accent3>
    <a:accent4>
      <a:srgbClr val="709726"/>
    </a:accent4>
    <a:accent5>
      <a:srgbClr val="757477"/>
    </a:accent5>
    <a:accent6>
      <a:srgbClr val="00457D"/>
    </a:accent6>
    <a:hlink>
      <a:srgbClr val="00457D"/>
    </a:hlink>
    <a:folHlink>
      <a:srgbClr val="757477"/>
    </a:folHlink>
  </a:clrScheme>
</a:themeOverride>
</file>

<file path=ppt/theme/themeOverride12.xml><?xml version="1.0" encoding="utf-8"?>
<a:themeOverride xmlns:a="http://schemas.openxmlformats.org/drawingml/2006/main">
  <a:clrScheme name="Nycomed - Sea">
    <a:dk1>
      <a:sysClr val="windowText" lastClr="000000"/>
    </a:dk1>
    <a:lt1>
      <a:sysClr val="window" lastClr="FFFFFF"/>
    </a:lt1>
    <a:dk2>
      <a:srgbClr val="03879B"/>
    </a:dk2>
    <a:lt2>
      <a:srgbClr val="85E0E0"/>
    </a:lt2>
    <a:accent1>
      <a:srgbClr val="03879B"/>
    </a:accent1>
    <a:accent2>
      <a:srgbClr val="9B0057"/>
    </a:accent2>
    <a:accent3>
      <a:srgbClr val="F94F0E"/>
    </a:accent3>
    <a:accent4>
      <a:srgbClr val="709726"/>
    </a:accent4>
    <a:accent5>
      <a:srgbClr val="757477"/>
    </a:accent5>
    <a:accent6>
      <a:srgbClr val="00457D"/>
    </a:accent6>
    <a:hlink>
      <a:srgbClr val="00457D"/>
    </a:hlink>
    <a:folHlink>
      <a:srgbClr val="757477"/>
    </a:folHlink>
  </a:clrScheme>
</a:themeOverride>
</file>

<file path=ppt/theme/themeOverride13.xml><?xml version="1.0" encoding="utf-8"?>
<a:themeOverride xmlns:a="http://schemas.openxmlformats.org/drawingml/2006/main">
  <a:clrScheme name="Nycomed - Sea">
    <a:dk1>
      <a:sysClr val="windowText" lastClr="000000"/>
    </a:dk1>
    <a:lt1>
      <a:sysClr val="window" lastClr="FFFFFF"/>
    </a:lt1>
    <a:dk2>
      <a:srgbClr val="03879B"/>
    </a:dk2>
    <a:lt2>
      <a:srgbClr val="85E0E0"/>
    </a:lt2>
    <a:accent1>
      <a:srgbClr val="03879B"/>
    </a:accent1>
    <a:accent2>
      <a:srgbClr val="9B0057"/>
    </a:accent2>
    <a:accent3>
      <a:srgbClr val="F94F0E"/>
    </a:accent3>
    <a:accent4>
      <a:srgbClr val="709726"/>
    </a:accent4>
    <a:accent5>
      <a:srgbClr val="757477"/>
    </a:accent5>
    <a:accent6>
      <a:srgbClr val="00457D"/>
    </a:accent6>
    <a:hlink>
      <a:srgbClr val="00457D"/>
    </a:hlink>
    <a:folHlink>
      <a:srgbClr val="757477"/>
    </a:folHlink>
  </a:clrScheme>
</a:themeOverride>
</file>

<file path=ppt/theme/themeOverride14.xml><?xml version="1.0" encoding="utf-8"?>
<a:themeOverride xmlns:a="http://schemas.openxmlformats.org/drawingml/2006/main">
  <a:clrScheme name="Nycomed - Sea">
    <a:dk1>
      <a:sysClr val="windowText" lastClr="000000"/>
    </a:dk1>
    <a:lt1>
      <a:sysClr val="window" lastClr="FFFFFF"/>
    </a:lt1>
    <a:dk2>
      <a:srgbClr val="03879B"/>
    </a:dk2>
    <a:lt2>
      <a:srgbClr val="85E0E0"/>
    </a:lt2>
    <a:accent1>
      <a:srgbClr val="03879B"/>
    </a:accent1>
    <a:accent2>
      <a:srgbClr val="9B0057"/>
    </a:accent2>
    <a:accent3>
      <a:srgbClr val="F94F0E"/>
    </a:accent3>
    <a:accent4>
      <a:srgbClr val="709726"/>
    </a:accent4>
    <a:accent5>
      <a:srgbClr val="757477"/>
    </a:accent5>
    <a:accent6>
      <a:srgbClr val="00457D"/>
    </a:accent6>
    <a:hlink>
      <a:srgbClr val="00457D"/>
    </a:hlink>
    <a:folHlink>
      <a:srgbClr val="757477"/>
    </a:folHlink>
  </a:clrScheme>
</a:themeOverride>
</file>

<file path=ppt/theme/themeOverride15.xml><?xml version="1.0" encoding="utf-8"?>
<a:themeOverride xmlns:a="http://schemas.openxmlformats.org/drawingml/2006/main">
  <a:clrScheme name="Nycomed - Sea">
    <a:dk1>
      <a:sysClr val="windowText" lastClr="000000"/>
    </a:dk1>
    <a:lt1>
      <a:sysClr val="window" lastClr="FFFFFF"/>
    </a:lt1>
    <a:dk2>
      <a:srgbClr val="03879B"/>
    </a:dk2>
    <a:lt2>
      <a:srgbClr val="85E0E0"/>
    </a:lt2>
    <a:accent1>
      <a:srgbClr val="03879B"/>
    </a:accent1>
    <a:accent2>
      <a:srgbClr val="9B0057"/>
    </a:accent2>
    <a:accent3>
      <a:srgbClr val="F94F0E"/>
    </a:accent3>
    <a:accent4>
      <a:srgbClr val="709726"/>
    </a:accent4>
    <a:accent5>
      <a:srgbClr val="757477"/>
    </a:accent5>
    <a:accent6>
      <a:srgbClr val="00457D"/>
    </a:accent6>
    <a:hlink>
      <a:srgbClr val="00457D"/>
    </a:hlink>
    <a:folHlink>
      <a:srgbClr val="757477"/>
    </a:folHlink>
  </a:clrScheme>
</a:themeOverride>
</file>

<file path=ppt/theme/themeOverride16.xml><?xml version="1.0" encoding="utf-8"?>
<a:themeOverride xmlns:a="http://schemas.openxmlformats.org/drawingml/2006/main">
  <a:clrScheme name="Nycomed - Sea">
    <a:dk1>
      <a:sysClr val="windowText" lastClr="000000"/>
    </a:dk1>
    <a:lt1>
      <a:sysClr val="window" lastClr="FFFFFF"/>
    </a:lt1>
    <a:dk2>
      <a:srgbClr val="03879B"/>
    </a:dk2>
    <a:lt2>
      <a:srgbClr val="85E0E0"/>
    </a:lt2>
    <a:accent1>
      <a:srgbClr val="03879B"/>
    </a:accent1>
    <a:accent2>
      <a:srgbClr val="9B0057"/>
    </a:accent2>
    <a:accent3>
      <a:srgbClr val="F94F0E"/>
    </a:accent3>
    <a:accent4>
      <a:srgbClr val="709726"/>
    </a:accent4>
    <a:accent5>
      <a:srgbClr val="757477"/>
    </a:accent5>
    <a:accent6>
      <a:srgbClr val="00457D"/>
    </a:accent6>
    <a:hlink>
      <a:srgbClr val="00457D"/>
    </a:hlink>
    <a:folHlink>
      <a:srgbClr val="757477"/>
    </a:folHlink>
  </a:clrScheme>
</a:themeOverride>
</file>

<file path=ppt/theme/themeOverride17.xml><?xml version="1.0" encoding="utf-8"?>
<a:themeOverride xmlns:a="http://schemas.openxmlformats.org/drawingml/2006/main">
  <a:clrScheme name="Nycomed - Sea">
    <a:dk1>
      <a:sysClr val="windowText" lastClr="000000"/>
    </a:dk1>
    <a:lt1>
      <a:sysClr val="window" lastClr="FFFFFF"/>
    </a:lt1>
    <a:dk2>
      <a:srgbClr val="03879B"/>
    </a:dk2>
    <a:lt2>
      <a:srgbClr val="85E0E0"/>
    </a:lt2>
    <a:accent1>
      <a:srgbClr val="03879B"/>
    </a:accent1>
    <a:accent2>
      <a:srgbClr val="9B0057"/>
    </a:accent2>
    <a:accent3>
      <a:srgbClr val="F94F0E"/>
    </a:accent3>
    <a:accent4>
      <a:srgbClr val="709726"/>
    </a:accent4>
    <a:accent5>
      <a:srgbClr val="757477"/>
    </a:accent5>
    <a:accent6>
      <a:srgbClr val="00457D"/>
    </a:accent6>
    <a:hlink>
      <a:srgbClr val="00457D"/>
    </a:hlink>
    <a:folHlink>
      <a:srgbClr val="757477"/>
    </a:folHlink>
  </a:clrScheme>
</a:themeOverride>
</file>

<file path=ppt/theme/themeOverride18.xml><?xml version="1.0" encoding="utf-8"?>
<a:themeOverride xmlns:a="http://schemas.openxmlformats.org/drawingml/2006/main">
  <a:clrScheme name="Nycomed - Sea">
    <a:dk1>
      <a:sysClr val="windowText" lastClr="000000"/>
    </a:dk1>
    <a:lt1>
      <a:sysClr val="window" lastClr="FFFFFF"/>
    </a:lt1>
    <a:dk2>
      <a:srgbClr val="03879B"/>
    </a:dk2>
    <a:lt2>
      <a:srgbClr val="85E0E0"/>
    </a:lt2>
    <a:accent1>
      <a:srgbClr val="03879B"/>
    </a:accent1>
    <a:accent2>
      <a:srgbClr val="9B0057"/>
    </a:accent2>
    <a:accent3>
      <a:srgbClr val="F94F0E"/>
    </a:accent3>
    <a:accent4>
      <a:srgbClr val="709726"/>
    </a:accent4>
    <a:accent5>
      <a:srgbClr val="757477"/>
    </a:accent5>
    <a:accent6>
      <a:srgbClr val="00457D"/>
    </a:accent6>
    <a:hlink>
      <a:srgbClr val="00457D"/>
    </a:hlink>
    <a:folHlink>
      <a:srgbClr val="757477"/>
    </a:folHlink>
  </a:clrScheme>
</a:themeOverride>
</file>

<file path=ppt/theme/themeOverride19.xml><?xml version="1.0" encoding="utf-8"?>
<a:themeOverride xmlns:a="http://schemas.openxmlformats.org/drawingml/2006/main">
  <a:clrScheme name="Nycomed - Sea">
    <a:dk1>
      <a:sysClr val="windowText" lastClr="000000"/>
    </a:dk1>
    <a:lt1>
      <a:sysClr val="window" lastClr="FFFFFF"/>
    </a:lt1>
    <a:dk2>
      <a:srgbClr val="03879B"/>
    </a:dk2>
    <a:lt2>
      <a:srgbClr val="85E0E0"/>
    </a:lt2>
    <a:accent1>
      <a:srgbClr val="03879B"/>
    </a:accent1>
    <a:accent2>
      <a:srgbClr val="9B0057"/>
    </a:accent2>
    <a:accent3>
      <a:srgbClr val="F94F0E"/>
    </a:accent3>
    <a:accent4>
      <a:srgbClr val="709726"/>
    </a:accent4>
    <a:accent5>
      <a:srgbClr val="757477"/>
    </a:accent5>
    <a:accent6>
      <a:srgbClr val="00457D"/>
    </a:accent6>
    <a:hlink>
      <a:srgbClr val="00457D"/>
    </a:hlink>
    <a:folHlink>
      <a:srgbClr val="757477"/>
    </a:folHlink>
  </a:clrScheme>
</a:themeOverride>
</file>

<file path=ppt/theme/themeOverride2.xml><?xml version="1.0" encoding="utf-8"?>
<a:themeOverride xmlns:a="http://schemas.openxmlformats.org/drawingml/2006/main">
  <a:clrScheme name="Nycomed - Sea">
    <a:dk1>
      <a:sysClr val="windowText" lastClr="000000"/>
    </a:dk1>
    <a:lt1>
      <a:sysClr val="window" lastClr="FFFFFF"/>
    </a:lt1>
    <a:dk2>
      <a:srgbClr val="03879B"/>
    </a:dk2>
    <a:lt2>
      <a:srgbClr val="85E0E0"/>
    </a:lt2>
    <a:accent1>
      <a:srgbClr val="03879B"/>
    </a:accent1>
    <a:accent2>
      <a:srgbClr val="9B0057"/>
    </a:accent2>
    <a:accent3>
      <a:srgbClr val="F94F0E"/>
    </a:accent3>
    <a:accent4>
      <a:srgbClr val="709726"/>
    </a:accent4>
    <a:accent5>
      <a:srgbClr val="757477"/>
    </a:accent5>
    <a:accent6>
      <a:srgbClr val="00457D"/>
    </a:accent6>
    <a:hlink>
      <a:srgbClr val="00457D"/>
    </a:hlink>
    <a:folHlink>
      <a:srgbClr val="757477"/>
    </a:folHlink>
  </a:clrScheme>
</a:themeOverride>
</file>

<file path=ppt/theme/themeOverride20.xml><?xml version="1.0" encoding="utf-8"?>
<a:themeOverride xmlns:a="http://schemas.openxmlformats.org/drawingml/2006/main">
  <a:clrScheme name="Nycomed - Sea">
    <a:dk1>
      <a:sysClr val="windowText" lastClr="000000"/>
    </a:dk1>
    <a:lt1>
      <a:sysClr val="window" lastClr="FFFFFF"/>
    </a:lt1>
    <a:dk2>
      <a:srgbClr val="03879B"/>
    </a:dk2>
    <a:lt2>
      <a:srgbClr val="85E0E0"/>
    </a:lt2>
    <a:accent1>
      <a:srgbClr val="03879B"/>
    </a:accent1>
    <a:accent2>
      <a:srgbClr val="9B0057"/>
    </a:accent2>
    <a:accent3>
      <a:srgbClr val="F94F0E"/>
    </a:accent3>
    <a:accent4>
      <a:srgbClr val="709726"/>
    </a:accent4>
    <a:accent5>
      <a:srgbClr val="757477"/>
    </a:accent5>
    <a:accent6>
      <a:srgbClr val="00457D"/>
    </a:accent6>
    <a:hlink>
      <a:srgbClr val="00457D"/>
    </a:hlink>
    <a:folHlink>
      <a:srgbClr val="757477"/>
    </a:folHlink>
  </a:clrScheme>
</a:themeOverride>
</file>

<file path=ppt/theme/themeOverride21.xml><?xml version="1.0" encoding="utf-8"?>
<a:themeOverride xmlns:a="http://schemas.openxmlformats.org/drawingml/2006/main">
  <a:clrScheme name="Nycomed - Sea">
    <a:dk1>
      <a:sysClr val="windowText" lastClr="000000"/>
    </a:dk1>
    <a:lt1>
      <a:sysClr val="window" lastClr="FFFFFF"/>
    </a:lt1>
    <a:dk2>
      <a:srgbClr val="03879B"/>
    </a:dk2>
    <a:lt2>
      <a:srgbClr val="85E0E0"/>
    </a:lt2>
    <a:accent1>
      <a:srgbClr val="03879B"/>
    </a:accent1>
    <a:accent2>
      <a:srgbClr val="9B0057"/>
    </a:accent2>
    <a:accent3>
      <a:srgbClr val="F94F0E"/>
    </a:accent3>
    <a:accent4>
      <a:srgbClr val="709726"/>
    </a:accent4>
    <a:accent5>
      <a:srgbClr val="757477"/>
    </a:accent5>
    <a:accent6>
      <a:srgbClr val="00457D"/>
    </a:accent6>
    <a:hlink>
      <a:srgbClr val="00457D"/>
    </a:hlink>
    <a:folHlink>
      <a:srgbClr val="757477"/>
    </a:folHlink>
  </a:clrScheme>
</a:themeOverride>
</file>

<file path=ppt/theme/themeOverride22.xml><?xml version="1.0" encoding="utf-8"?>
<a:themeOverride xmlns:a="http://schemas.openxmlformats.org/drawingml/2006/main">
  <a:clrScheme name="Nycomed - Sea">
    <a:dk1>
      <a:sysClr val="windowText" lastClr="000000"/>
    </a:dk1>
    <a:lt1>
      <a:sysClr val="window" lastClr="FFFFFF"/>
    </a:lt1>
    <a:dk2>
      <a:srgbClr val="03879B"/>
    </a:dk2>
    <a:lt2>
      <a:srgbClr val="85E0E0"/>
    </a:lt2>
    <a:accent1>
      <a:srgbClr val="03879B"/>
    </a:accent1>
    <a:accent2>
      <a:srgbClr val="9B0057"/>
    </a:accent2>
    <a:accent3>
      <a:srgbClr val="F94F0E"/>
    </a:accent3>
    <a:accent4>
      <a:srgbClr val="709726"/>
    </a:accent4>
    <a:accent5>
      <a:srgbClr val="757477"/>
    </a:accent5>
    <a:accent6>
      <a:srgbClr val="00457D"/>
    </a:accent6>
    <a:hlink>
      <a:srgbClr val="00457D"/>
    </a:hlink>
    <a:folHlink>
      <a:srgbClr val="757477"/>
    </a:folHlink>
  </a:clrScheme>
</a:themeOverride>
</file>

<file path=ppt/theme/themeOverride23.xml><?xml version="1.0" encoding="utf-8"?>
<a:themeOverride xmlns:a="http://schemas.openxmlformats.org/drawingml/2006/main">
  <a:clrScheme name="Nycomed - Sea">
    <a:dk1>
      <a:sysClr val="windowText" lastClr="000000"/>
    </a:dk1>
    <a:lt1>
      <a:sysClr val="window" lastClr="FFFFFF"/>
    </a:lt1>
    <a:dk2>
      <a:srgbClr val="03879B"/>
    </a:dk2>
    <a:lt2>
      <a:srgbClr val="85E0E0"/>
    </a:lt2>
    <a:accent1>
      <a:srgbClr val="03879B"/>
    </a:accent1>
    <a:accent2>
      <a:srgbClr val="9B0057"/>
    </a:accent2>
    <a:accent3>
      <a:srgbClr val="F94F0E"/>
    </a:accent3>
    <a:accent4>
      <a:srgbClr val="709726"/>
    </a:accent4>
    <a:accent5>
      <a:srgbClr val="757477"/>
    </a:accent5>
    <a:accent6>
      <a:srgbClr val="00457D"/>
    </a:accent6>
    <a:hlink>
      <a:srgbClr val="00457D"/>
    </a:hlink>
    <a:folHlink>
      <a:srgbClr val="757477"/>
    </a:folHlink>
  </a:clrScheme>
</a:themeOverride>
</file>

<file path=ppt/theme/themeOverride24.xml><?xml version="1.0" encoding="utf-8"?>
<a:themeOverride xmlns:a="http://schemas.openxmlformats.org/drawingml/2006/main">
  <a:clrScheme name="Nycomed - Sea">
    <a:dk1>
      <a:sysClr val="windowText" lastClr="000000"/>
    </a:dk1>
    <a:lt1>
      <a:sysClr val="window" lastClr="FFFFFF"/>
    </a:lt1>
    <a:dk2>
      <a:srgbClr val="03879B"/>
    </a:dk2>
    <a:lt2>
      <a:srgbClr val="85E0E0"/>
    </a:lt2>
    <a:accent1>
      <a:srgbClr val="03879B"/>
    </a:accent1>
    <a:accent2>
      <a:srgbClr val="9B0057"/>
    </a:accent2>
    <a:accent3>
      <a:srgbClr val="F94F0E"/>
    </a:accent3>
    <a:accent4>
      <a:srgbClr val="709726"/>
    </a:accent4>
    <a:accent5>
      <a:srgbClr val="757477"/>
    </a:accent5>
    <a:accent6>
      <a:srgbClr val="00457D"/>
    </a:accent6>
    <a:hlink>
      <a:srgbClr val="00457D"/>
    </a:hlink>
    <a:folHlink>
      <a:srgbClr val="757477"/>
    </a:folHlink>
  </a:clrScheme>
</a:themeOverride>
</file>

<file path=ppt/theme/themeOverride25.xml><?xml version="1.0" encoding="utf-8"?>
<a:themeOverride xmlns:a="http://schemas.openxmlformats.org/drawingml/2006/main">
  <a:clrScheme name="Nycomed - Sea">
    <a:dk1>
      <a:sysClr val="windowText" lastClr="000000"/>
    </a:dk1>
    <a:lt1>
      <a:sysClr val="window" lastClr="FFFFFF"/>
    </a:lt1>
    <a:dk2>
      <a:srgbClr val="03879B"/>
    </a:dk2>
    <a:lt2>
      <a:srgbClr val="85E0E0"/>
    </a:lt2>
    <a:accent1>
      <a:srgbClr val="03879B"/>
    </a:accent1>
    <a:accent2>
      <a:srgbClr val="9B0057"/>
    </a:accent2>
    <a:accent3>
      <a:srgbClr val="F94F0E"/>
    </a:accent3>
    <a:accent4>
      <a:srgbClr val="709726"/>
    </a:accent4>
    <a:accent5>
      <a:srgbClr val="757477"/>
    </a:accent5>
    <a:accent6>
      <a:srgbClr val="00457D"/>
    </a:accent6>
    <a:hlink>
      <a:srgbClr val="00457D"/>
    </a:hlink>
    <a:folHlink>
      <a:srgbClr val="757477"/>
    </a:folHlink>
  </a:clrScheme>
</a:themeOverride>
</file>

<file path=ppt/theme/themeOverride26.xml><?xml version="1.0" encoding="utf-8"?>
<a:themeOverride xmlns:a="http://schemas.openxmlformats.org/drawingml/2006/main">
  <a:clrScheme name="Nycomed - Sea">
    <a:dk1>
      <a:sysClr val="windowText" lastClr="000000"/>
    </a:dk1>
    <a:lt1>
      <a:sysClr val="window" lastClr="FFFFFF"/>
    </a:lt1>
    <a:dk2>
      <a:srgbClr val="03879B"/>
    </a:dk2>
    <a:lt2>
      <a:srgbClr val="85E0E0"/>
    </a:lt2>
    <a:accent1>
      <a:srgbClr val="03879B"/>
    </a:accent1>
    <a:accent2>
      <a:srgbClr val="9B0057"/>
    </a:accent2>
    <a:accent3>
      <a:srgbClr val="F94F0E"/>
    </a:accent3>
    <a:accent4>
      <a:srgbClr val="709726"/>
    </a:accent4>
    <a:accent5>
      <a:srgbClr val="757477"/>
    </a:accent5>
    <a:accent6>
      <a:srgbClr val="00457D"/>
    </a:accent6>
    <a:hlink>
      <a:srgbClr val="00457D"/>
    </a:hlink>
    <a:folHlink>
      <a:srgbClr val="757477"/>
    </a:folHlink>
  </a:clrScheme>
</a:themeOverride>
</file>

<file path=ppt/theme/themeOverride27.xml><?xml version="1.0" encoding="utf-8"?>
<a:themeOverride xmlns:a="http://schemas.openxmlformats.org/drawingml/2006/main">
  <a:clrScheme name="Nycomed - Sea">
    <a:dk1>
      <a:sysClr val="windowText" lastClr="000000"/>
    </a:dk1>
    <a:lt1>
      <a:sysClr val="window" lastClr="FFFFFF"/>
    </a:lt1>
    <a:dk2>
      <a:srgbClr val="03879B"/>
    </a:dk2>
    <a:lt2>
      <a:srgbClr val="85E0E0"/>
    </a:lt2>
    <a:accent1>
      <a:srgbClr val="03879B"/>
    </a:accent1>
    <a:accent2>
      <a:srgbClr val="9B0057"/>
    </a:accent2>
    <a:accent3>
      <a:srgbClr val="F94F0E"/>
    </a:accent3>
    <a:accent4>
      <a:srgbClr val="709726"/>
    </a:accent4>
    <a:accent5>
      <a:srgbClr val="757477"/>
    </a:accent5>
    <a:accent6>
      <a:srgbClr val="00457D"/>
    </a:accent6>
    <a:hlink>
      <a:srgbClr val="00457D"/>
    </a:hlink>
    <a:folHlink>
      <a:srgbClr val="757477"/>
    </a:folHlink>
  </a:clrScheme>
</a:themeOverride>
</file>

<file path=ppt/theme/themeOverride3.xml><?xml version="1.0" encoding="utf-8"?>
<a:themeOverride xmlns:a="http://schemas.openxmlformats.org/drawingml/2006/main">
  <a:clrScheme name="Nycomed - Sea">
    <a:dk1>
      <a:sysClr val="windowText" lastClr="000000"/>
    </a:dk1>
    <a:lt1>
      <a:sysClr val="window" lastClr="FFFFFF"/>
    </a:lt1>
    <a:dk2>
      <a:srgbClr val="03879B"/>
    </a:dk2>
    <a:lt2>
      <a:srgbClr val="85E0E0"/>
    </a:lt2>
    <a:accent1>
      <a:srgbClr val="03879B"/>
    </a:accent1>
    <a:accent2>
      <a:srgbClr val="9B0057"/>
    </a:accent2>
    <a:accent3>
      <a:srgbClr val="F94F0E"/>
    </a:accent3>
    <a:accent4>
      <a:srgbClr val="709726"/>
    </a:accent4>
    <a:accent5>
      <a:srgbClr val="757477"/>
    </a:accent5>
    <a:accent6>
      <a:srgbClr val="00457D"/>
    </a:accent6>
    <a:hlink>
      <a:srgbClr val="00457D"/>
    </a:hlink>
    <a:folHlink>
      <a:srgbClr val="757477"/>
    </a:folHlink>
  </a:clrScheme>
</a:themeOverride>
</file>

<file path=ppt/theme/themeOverride4.xml><?xml version="1.0" encoding="utf-8"?>
<a:themeOverride xmlns:a="http://schemas.openxmlformats.org/drawingml/2006/main">
  <a:clrScheme name="Nycomed - Sea">
    <a:dk1>
      <a:sysClr val="windowText" lastClr="000000"/>
    </a:dk1>
    <a:lt1>
      <a:sysClr val="window" lastClr="FFFFFF"/>
    </a:lt1>
    <a:dk2>
      <a:srgbClr val="03879B"/>
    </a:dk2>
    <a:lt2>
      <a:srgbClr val="85E0E0"/>
    </a:lt2>
    <a:accent1>
      <a:srgbClr val="03879B"/>
    </a:accent1>
    <a:accent2>
      <a:srgbClr val="9B0057"/>
    </a:accent2>
    <a:accent3>
      <a:srgbClr val="F94F0E"/>
    </a:accent3>
    <a:accent4>
      <a:srgbClr val="709726"/>
    </a:accent4>
    <a:accent5>
      <a:srgbClr val="757477"/>
    </a:accent5>
    <a:accent6>
      <a:srgbClr val="00457D"/>
    </a:accent6>
    <a:hlink>
      <a:srgbClr val="00457D"/>
    </a:hlink>
    <a:folHlink>
      <a:srgbClr val="757477"/>
    </a:folHlink>
  </a:clrScheme>
</a:themeOverride>
</file>

<file path=ppt/theme/themeOverride5.xml><?xml version="1.0" encoding="utf-8"?>
<a:themeOverride xmlns:a="http://schemas.openxmlformats.org/drawingml/2006/main">
  <a:clrScheme name="Nycomed - Sea">
    <a:dk1>
      <a:sysClr val="windowText" lastClr="000000"/>
    </a:dk1>
    <a:lt1>
      <a:sysClr val="window" lastClr="FFFFFF"/>
    </a:lt1>
    <a:dk2>
      <a:srgbClr val="03879B"/>
    </a:dk2>
    <a:lt2>
      <a:srgbClr val="85E0E0"/>
    </a:lt2>
    <a:accent1>
      <a:srgbClr val="03879B"/>
    </a:accent1>
    <a:accent2>
      <a:srgbClr val="9B0057"/>
    </a:accent2>
    <a:accent3>
      <a:srgbClr val="F94F0E"/>
    </a:accent3>
    <a:accent4>
      <a:srgbClr val="709726"/>
    </a:accent4>
    <a:accent5>
      <a:srgbClr val="757477"/>
    </a:accent5>
    <a:accent6>
      <a:srgbClr val="00457D"/>
    </a:accent6>
    <a:hlink>
      <a:srgbClr val="00457D"/>
    </a:hlink>
    <a:folHlink>
      <a:srgbClr val="757477"/>
    </a:folHlink>
  </a:clrScheme>
</a:themeOverride>
</file>

<file path=ppt/theme/themeOverride6.xml><?xml version="1.0" encoding="utf-8"?>
<a:themeOverride xmlns:a="http://schemas.openxmlformats.org/drawingml/2006/main">
  <a:clrScheme name="Nycomed - Sea">
    <a:dk1>
      <a:sysClr val="windowText" lastClr="000000"/>
    </a:dk1>
    <a:lt1>
      <a:sysClr val="window" lastClr="FFFFFF"/>
    </a:lt1>
    <a:dk2>
      <a:srgbClr val="03879B"/>
    </a:dk2>
    <a:lt2>
      <a:srgbClr val="85E0E0"/>
    </a:lt2>
    <a:accent1>
      <a:srgbClr val="03879B"/>
    </a:accent1>
    <a:accent2>
      <a:srgbClr val="9B0057"/>
    </a:accent2>
    <a:accent3>
      <a:srgbClr val="F94F0E"/>
    </a:accent3>
    <a:accent4>
      <a:srgbClr val="709726"/>
    </a:accent4>
    <a:accent5>
      <a:srgbClr val="757477"/>
    </a:accent5>
    <a:accent6>
      <a:srgbClr val="00457D"/>
    </a:accent6>
    <a:hlink>
      <a:srgbClr val="00457D"/>
    </a:hlink>
    <a:folHlink>
      <a:srgbClr val="757477"/>
    </a:folHlink>
  </a:clrScheme>
</a:themeOverride>
</file>

<file path=ppt/theme/themeOverride7.xml><?xml version="1.0" encoding="utf-8"?>
<a:themeOverride xmlns:a="http://schemas.openxmlformats.org/drawingml/2006/main">
  <a:clrScheme name="Nycomed - Sea">
    <a:dk1>
      <a:sysClr val="windowText" lastClr="000000"/>
    </a:dk1>
    <a:lt1>
      <a:sysClr val="window" lastClr="FFFFFF"/>
    </a:lt1>
    <a:dk2>
      <a:srgbClr val="03879B"/>
    </a:dk2>
    <a:lt2>
      <a:srgbClr val="85E0E0"/>
    </a:lt2>
    <a:accent1>
      <a:srgbClr val="03879B"/>
    </a:accent1>
    <a:accent2>
      <a:srgbClr val="9B0057"/>
    </a:accent2>
    <a:accent3>
      <a:srgbClr val="F94F0E"/>
    </a:accent3>
    <a:accent4>
      <a:srgbClr val="709726"/>
    </a:accent4>
    <a:accent5>
      <a:srgbClr val="757477"/>
    </a:accent5>
    <a:accent6>
      <a:srgbClr val="00457D"/>
    </a:accent6>
    <a:hlink>
      <a:srgbClr val="00457D"/>
    </a:hlink>
    <a:folHlink>
      <a:srgbClr val="757477"/>
    </a:folHlink>
  </a:clrScheme>
</a:themeOverride>
</file>

<file path=ppt/theme/themeOverride8.xml><?xml version="1.0" encoding="utf-8"?>
<a:themeOverride xmlns:a="http://schemas.openxmlformats.org/drawingml/2006/main">
  <a:clrScheme name="Nycomed - Sea">
    <a:dk1>
      <a:sysClr val="windowText" lastClr="000000"/>
    </a:dk1>
    <a:lt1>
      <a:sysClr val="window" lastClr="FFFFFF"/>
    </a:lt1>
    <a:dk2>
      <a:srgbClr val="03879B"/>
    </a:dk2>
    <a:lt2>
      <a:srgbClr val="85E0E0"/>
    </a:lt2>
    <a:accent1>
      <a:srgbClr val="03879B"/>
    </a:accent1>
    <a:accent2>
      <a:srgbClr val="9B0057"/>
    </a:accent2>
    <a:accent3>
      <a:srgbClr val="F94F0E"/>
    </a:accent3>
    <a:accent4>
      <a:srgbClr val="709726"/>
    </a:accent4>
    <a:accent5>
      <a:srgbClr val="757477"/>
    </a:accent5>
    <a:accent6>
      <a:srgbClr val="00457D"/>
    </a:accent6>
    <a:hlink>
      <a:srgbClr val="00457D"/>
    </a:hlink>
    <a:folHlink>
      <a:srgbClr val="757477"/>
    </a:folHlink>
  </a:clrScheme>
</a:themeOverride>
</file>

<file path=ppt/theme/themeOverride9.xml><?xml version="1.0" encoding="utf-8"?>
<a:themeOverride xmlns:a="http://schemas.openxmlformats.org/drawingml/2006/main">
  <a:clrScheme name="Nycomed - Sea">
    <a:dk1>
      <a:sysClr val="windowText" lastClr="000000"/>
    </a:dk1>
    <a:lt1>
      <a:sysClr val="window" lastClr="FFFFFF"/>
    </a:lt1>
    <a:dk2>
      <a:srgbClr val="03879B"/>
    </a:dk2>
    <a:lt2>
      <a:srgbClr val="85E0E0"/>
    </a:lt2>
    <a:accent1>
      <a:srgbClr val="03879B"/>
    </a:accent1>
    <a:accent2>
      <a:srgbClr val="9B0057"/>
    </a:accent2>
    <a:accent3>
      <a:srgbClr val="F94F0E"/>
    </a:accent3>
    <a:accent4>
      <a:srgbClr val="709726"/>
    </a:accent4>
    <a:accent5>
      <a:srgbClr val="757477"/>
    </a:accent5>
    <a:accent6>
      <a:srgbClr val="00457D"/>
    </a:accent6>
    <a:hlink>
      <a:srgbClr val="00457D"/>
    </a:hlink>
    <a:folHlink>
      <a:srgbClr val="757477"/>
    </a:folHlink>
  </a:clrScheme>
</a:themeOverride>
</file>

<file path=docProps/app.xml><?xml version="1.0" encoding="utf-8"?>
<Properties xmlns="http://schemas.openxmlformats.org/officeDocument/2006/extended-properties" xmlns:vt="http://schemas.openxmlformats.org/officeDocument/2006/docPropsVTypes">
  <Template/>
  <TotalTime>526</TotalTime>
  <Words>4692</Words>
  <Application>Microsoft Office PowerPoint</Application>
  <PresentationFormat>On-screen Show (4:3)</PresentationFormat>
  <Paragraphs>331</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Nycomed 4:3</vt:lpstr>
      <vt:lpstr> Biosimilars Guideline – a Summary of the Industry Comments </vt:lpstr>
      <vt:lpstr>Discussion Topics</vt:lpstr>
      <vt:lpstr>BIOSIMILARS: The Scientific Aspects BIOSIMILARS: Regulatory Update EU / US BIOSIMILARS: Summary of Industry Comments on the MCC Guideline </vt:lpstr>
      <vt:lpstr>What is a Biosimilar?</vt:lpstr>
      <vt:lpstr>PowerPoint Presentation</vt:lpstr>
      <vt:lpstr>Complexity of Monoclonal Antibodies</vt:lpstr>
      <vt:lpstr>Typical Monoclonal Antibody Manufacture</vt:lpstr>
      <vt:lpstr>Why “Biosimilar” and not “Biogeneric”? </vt:lpstr>
      <vt:lpstr>BIOSIMILARS: The Scientific Aspects BIOSIMILARS: Regulatory Update EU / US BIOSIMILARS: Summary of Industry Comments on the MCC Guideline </vt:lpstr>
      <vt:lpstr>Regulatory Update EU</vt:lpstr>
      <vt:lpstr>EU Guidelines</vt:lpstr>
      <vt:lpstr>Regulatory Update - US</vt:lpstr>
      <vt:lpstr>BIOSIMILARS: The Scientific Aspects BIOSIMILARS: Regulatory Update EU BIOSIMILARS: Summary of Industry Comments on the MCC Guideline </vt:lpstr>
      <vt:lpstr>General Comments</vt:lpstr>
      <vt:lpstr>General Comments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Everything we do matters to somebody.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Biosimilars Guideline – a Summary of the Industry Comments</dc:title>
  <dc:creator>Bredenhann, Marti</dc:creator>
  <cp:lastModifiedBy>M</cp:lastModifiedBy>
  <cp:revision>52</cp:revision>
  <dcterms:created xsi:type="dcterms:W3CDTF">2009-10-22T05:15:25Z</dcterms:created>
  <dcterms:modified xsi:type="dcterms:W3CDTF">2010-11-22T12:40:08Z</dcterms:modified>
</cp:coreProperties>
</file>