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61" r:id="rId5"/>
    <p:sldId id="262" r:id="rId6"/>
    <p:sldId id="266" r:id="rId7"/>
    <p:sldId id="268" r:id="rId8"/>
    <p:sldId id="265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60" r:id="rId21"/>
    <p:sldId id="280" r:id="rId22"/>
    <p:sldId id="264" r:id="rId23"/>
    <p:sldId id="263" r:id="rId24"/>
    <p:sldId id="281" r:id="rId25"/>
    <p:sldId id="282" r:id="rId26"/>
    <p:sldId id="285" r:id="rId27"/>
    <p:sldId id="283" r:id="rId28"/>
    <p:sldId id="286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6A37-F465-4415-9480-041206046A96}" type="datetimeFigureOut">
              <a:rPr lang="en-ZA" smtClean="0"/>
              <a:t>2012/11/15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A757-4D65-48E9-BA86-5AB85D04607B}" type="slidenum">
              <a:rPr lang="en-ZA" smtClean="0"/>
              <a:t>‹#›</a:t>
            </a:fld>
            <a:endParaRPr lang="en-ZA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6A37-F465-4415-9480-041206046A96}" type="datetimeFigureOut">
              <a:rPr lang="en-ZA" smtClean="0"/>
              <a:t>2012/11/15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A757-4D65-48E9-BA86-5AB85D04607B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6A37-F465-4415-9480-041206046A96}" type="datetimeFigureOut">
              <a:rPr lang="en-ZA" smtClean="0"/>
              <a:t>2012/11/15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A757-4D65-48E9-BA86-5AB85D04607B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6A37-F465-4415-9480-041206046A96}" type="datetimeFigureOut">
              <a:rPr lang="en-ZA" smtClean="0"/>
              <a:t>2012/11/15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A757-4D65-48E9-BA86-5AB85D04607B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6A37-F465-4415-9480-041206046A96}" type="datetimeFigureOut">
              <a:rPr lang="en-ZA" smtClean="0"/>
              <a:t>2012/11/15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A757-4D65-48E9-BA86-5AB85D04607B}" type="slidenum">
              <a:rPr lang="en-ZA" smtClean="0"/>
              <a:t>‹#›</a:t>
            </a:fld>
            <a:endParaRPr lang="en-ZA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6A37-F465-4415-9480-041206046A96}" type="datetimeFigureOut">
              <a:rPr lang="en-ZA" smtClean="0"/>
              <a:t>2012/11/15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A757-4D65-48E9-BA86-5AB85D04607B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6A37-F465-4415-9480-041206046A96}" type="datetimeFigureOut">
              <a:rPr lang="en-ZA" smtClean="0"/>
              <a:t>2012/11/15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A757-4D65-48E9-BA86-5AB85D04607B}" type="slidenum">
              <a:rPr lang="en-ZA" smtClean="0"/>
              <a:t>‹#›</a:t>
            </a:fld>
            <a:endParaRPr lang="en-ZA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6A37-F465-4415-9480-041206046A96}" type="datetimeFigureOut">
              <a:rPr lang="en-ZA" smtClean="0"/>
              <a:t>2012/11/15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A757-4D65-48E9-BA86-5AB85D04607B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6A37-F465-4415-9480-041206046A96}" type="datetimeFigureOut">
              <a:rPr lang="en-ZA" smtClean="0"/>
              <a:t>2012/11/15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A757-4D65-48E9-BA86-5AB85D04607B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6A37-F465-4415-9480-041206046A96}" type="datetimeFigureOut">
              <a:rPr lang="en-ZA" smtClean="0"/>
              <a:t>2012/11/15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A757-4D65-48E9-BA86-5AB85D04607B}" type="slidenum">
              <a:rPr lang="en-ZA" smtClean="0"/>
              <a:t>‹#›</a:t>
            </a:fld>
            <a:endParaRPr lang="en-ZA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6A37-F465-4415-9480-041206046A96}" type="datetimeFigureOut">
              <a:rPr lang="en-ZA" smtClean="0"/>
              <a:t>2012/11/15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A757-4D65-48E9-BA86-5AB85D04607B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02D6A37-F465-4415-9480-041206046A96}" type="datetimeFigureOut">
              <a:rPr lang="en-ZA" smtClean="0"/>
              <a:t>2012/11/15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8FCA757-4D65-48E9-BA86-5AB85D04607B}" type="slidenum">
              <a:rPr lang="en-ZA" smtClean="0"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henriette@mra-regulatory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h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h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h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h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769368"/>
          </a:xfrm>
        </p:spPr>
        <p:txBody>
          <a:bodyPr/>
          <a:lstStyle/>
          <a:p>
            <a:r>
              <a:rPr lang="en-ZA" sz="2800" b="1" cap="none" dirty="0"/>
              <a:t>Update on Regulatory Developments around the e</a:t>
            </a:r>
            <a:r>
              <a:rPr lang="en-ZA" sz="2800" b="1" cap="none" dirty="0" smtClean="0"/>
              <a:t>CTD </a:t>
            </a:r>
            <a:r>
              <a:rPr lang="en-ZA" sz="2800" b="1" cap="none" dirty="0"/>
              <a:t>in Europe and the Quantum Leap ahead for South Africa</a:t>
            </a:r>
            <a:endParaRPr lang="en-ZA" sz="2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en-ZA" dirty="0" err="1" smtClean="0"/>
              <a:t>SAPRAA</a:t>
            </a:r>
            <a:endParaRPr lang="en-ZA" dirty="0" smtClean="0"/>
          </a:p>
          <a:p>
            <a:pPr algn="r"/>
            <a:r>
              <a:rPr lang="en-ZA" dirty="0" smtClean="0"/>
              <a:t>16 November 2012</a:t>
            </a:r>
          </a:p>
          <a:p>
            <a:pPr algn="r"/>
            <a:endParaRPr lang="en-ZA" dirty="0"/>
          </a:p>
          <a:p>
            <a:pPr algn="r"/>
            <a:r>
              <a:rPr lang="en-ZA" dirty="0" smtClean="0"/>
              <a:t>Henriette Vienings</a:t>
            </a:r>
            <a:endParaRPr lang="en-ZA" dirty="0"/>
          </a:p>
        </p:txBody>
      </p:sp>
      <p:pic>
        <p:nvPicPr>
          <p:cNvPr id="1026" name="Picture 2" descr="W:\M\MRA_REGULATORY\ADVERTS_&amp;_LOGO\LOGO\MRA-Logo_2012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38900"/>
            <a:ext cx="2004662" cy="7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71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3352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ZA" b="1" dirty="0" err="1"/>
              <a:t>ETICS</a:t>
            </a:r>
            <a:r>
              <a:rPr lang="en-ZA" b="1" dirty="0"/>
              <a:t>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3623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ZA" b="1" dirty="0" smtClean="0"/>
              <a:t>eCTD </a:t>
            </a:r>
            <a:r>
              <a:rPr lang="en-ZA" b="1" dirty="0"/>
              <a:t>Tools Interoperability and Compliance </a:t>
            </a:r>
            <a:r>
              <a:rPr lang="en-ZA" b="1" dirty="0" smtClean="0"/>
              <a:t>Study</a:t>
            </a:r>
          </a:p>
          <a:p>
            <a:pPr lvl="1">
              <a:lnSpc>
                <a:spcPct val="200000"/>
              </a:lnSpc>
            </a:pPr>
            <a:r>
              <a:rPr lang="en-ZA" b="1" dirty="0" smtClean="0"/>
              <a:t>ICH study of eCTD tools to look at the issues of:</a:t>
            </a:r>
          </a:p>
          <a:p>
            <a:pPr lvl="2">
              <a:lnSpc>
                <a:spcPct val="200000"/>
              </a:lnSpc>
            </a:pPr>
            <a:r>
              <a:rPr lang="en-ZA" dirty="0" smtClean="0"/>
              <a:t>Interoperability: </a:t>
            </a:r>
          </a:p>
          <a:p>
            <a:pPr lvl="3">
              <a:lnSpc>
                <a:spcPct val="200000"/>
              </a:lnSpc>
            </a:pPr>
            <a:r>
              <a:rPr lang="en-ZA" dirty="0" smtClean="0"/>
              <a:t>Can an eCTD created by one tool be opened and used by another?</a:t>
            </a:r>
          </a:p>
          <a:p>
            <a:pPr lvl="2">
              <a:lnSpc>
                <a:spcPct val="200000"/>
              </a:lnSpc>
            </a:pPr>
            <a:r>
              <a:rPr lang="en-ZA" dirty="0" smtClean="0"/>
              <a:t>Compliance: </a:t>
            </a:r>
          </a:p>
          <a:p>
            <a:pPr lvl="3">
              <a:lnSpc>
                <a:spcPct val="200000"/>
              </a:lnSpc>
            </a:pPr>
            <a:r>
              <a:rPr lang="en-ZA" dirty="0" smtClean="0"/>
              <a:t>Is the eCTD compliant with ICH and regional requirements?</a:t>
            </a:r>
          </a:p>
          <a:p>
            <a:pPr lvl="1">
              <a:lnSpc>
                <a:spcPct val="200000"/>
              </a:lnSpc>
            </a:pPr>
            <a:r>
              <a:rPr lang="en-ZA" sz="2200" b="1" dirty="0"/>
              <a:t>11 Tools were </a:t>
            </a:r>
            <a:r>
              <a:rPr lang="en-ZA" sz="2200" b="1" dirty="0" smtClean="0"/>
              <a:t>tested</a:t>
            </a:r>
            <a:endParaRPr lang="en-ZA" sz="2200" b="1" dirty="0"/>
          </a:p>
        </p:txBody>
      </p:sp>
      <p:pic>
        <p:nvPicPr>
          <p:cNvPr id="5" name="Picture 2" descr="W:\M\MRA_REGULATORY\ADVERTS_&amp;_LOGO\LOGO\MRA-Logo_2012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38900"/>
            <a:ext cx="2004662" cy="7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6215186"/>
            <a:ext cx="6264696" cy="37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Bryan Ennis – userBridge 2012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143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90600"/>
          </a:xfrm>
        </p:spPr>
        <p:txBody>
          <a:bodyPr/>
          <a:lstStyle/>
          <a:p>
            <a:r>
              <a:rPr lang="en-ZA" b="1" dirty="0" err="1"/>
              <a:t>ETICS</a:t>
            </a:r>
            <a:r>
              <a:rPr lang="en-ZA" b="1" dirty="0"/>
              <a:t> III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066084"/>
          </a:xfrm>
        </p:spPr>
        <p:txBody>
          <a:bodyPr>
            <a:normAutofit/>
          </a:bodyPr>
          <a:lstStyle/>
          <a:p>
            <a:r>
              <a:rPr lang="en-ZA" b="1" dirty="0" smtClean="0"/>
              <a:t>Launched </a:t>
            </a:r>
            <a:r>
              <a:rPr lang="en-ZA" b="1" dirty="0"/>
              <a:t>February 2010 as a project of the </a:t>
            </a:r>
            <a:r>
              <a:rPr lang="en-ZA" b="1" dirty="0" err="1"/>
              <a:t>IRISS</a:t>
            </a:r>
            <a:r>
              <a:rPr lang="en-ZA" b="1" dirty="0"/>
              <a:t> Interoperability </a:t>
            </a:r>
            <a:r>
              <a:rPr lang="en-ZA" b="1" dirty="0" smtClean="0"/>
              <a:t>Group</a:t>
            </a:r>
          </a:p>
          <a:p>
            <a:pPr marL="822960" lvl="3" indent="0">
              <a:lnSpc>
                <a:spcPct val="200000"/>
              </a:lnSpc>
              <a:buNone/>
            </a:pPr>
            <a:r>
              <a:rPr lang="en-ZA" sz="1400" b="1" dirty="0" err="1" smtClean="0"/>
              <a:t>IRISS</a:t>
            </a:r>
            <a:r>
              <a:rPr lang="en-ZA" sz="1400" b="1" dirty="0" smtClean="0"/>
              <a:t> = Implementation of Regulatory Information Submission Standards</a:t>
            </a:r>
          </a:p>
          <a:p>
            <a:pPr lvl="1"/>
            <a:endParaRPr lang="en-ZA" sz="2400" dirty="0" smtClean="0"/>
          </a:p>
          <a:p>
            <a:r>
              <a:rPr lang="en-ZA" sz="2800" dirty="0" smtClean="0"/>
              <a:t>Questions/departure points for </a:t>
            </a:r>
            <a:r>
              <a:rPr lang="en-ZA" sz="2800" dirty="0" err="1" smtClean="0"/>
              <a:t>ETICS</a:t>
            </a:r>
            <a:r>
              <a:rPr lang="en-ZA" sz="2800" dirty="0" smtClean="0"/>
              <a:t> III:</a:t>
            </a:r>
          </a:p>
          <a:p>
            <a:pPr lvl="1">
              <a:spcBef>
                <a:spcPts val="1200"/>
              </a:spcBef>
            </a:pPr>
            <a:r>
              <a:rPr lang="en-ZA" sz="2400" dirty="0" smtClean="0"/>
              <a:t>How are systems, </a:t>
            </a:r>
            <a:r>
              <a:rPr lang="en-ZA" sz="2400" dirty="0"/>
              <a:t>that are capable of meeting regulatory requirements, enable collaboration and establish traceability of </a:t>
            </a:r>
            <a:r>
              <a:rPr lang="en-ZA" sz="2400" dirty="0" smtClean="0"/>
              <a:t>content, enabled?</a:t>
            </a:r>
            <a:endParaRPr lang="en-ZA" sz="2400" dirty="0"/>
          </a:p>
          <a:p>
            <a:pPr lvl="1">
              <a:lnSpc>
                <a:spcPct val="200000"/>
              </a:lnSpc>
            </a:pPr>
            <a:endParaRPr lang="en-ZA" sz="2100" dirty="0" smtClean="0"/>
          </a:p>
        </p:txBody>
      </p:sp>
      <p:pic>
        <p:nvPicPr>
          <p:cNvPr id="5" name="Picture 2" descr="W:\M\MRA_REGULATORY\ADVERTS_&amp;_LOGO\LOGO\MRA-Logo_2012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38900"/>
            <a:ext cx="2004662" cy="7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6215186"/>
            <a:ext cx="6264696" cy="37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Bryan Ennis – userBridge 2012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683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07368"/>
          </a:xfrm>
        </p:spPr>
        <p:txBody>
          <a:bodyPr/>
          <a:lstStyle/>
          <a:p>
            <a:r>
              <a:rPr lang="en-ZA" b="1" dirty="0" err="1"/>
              <a:t>ETICS</a:t>
            </a:r>
            <a:r>
              <a:rPr lang="en-ZA" b="1" dirty="0"/>
              <a:t> III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528392"/>
          </a:xfrm>
        </p:spPr>
        <p:txBody>
          <a:bodyPr>
            <a:normAutofit lnSpcReduction="10000"/>
          </a:bodyPr>
          <a:lstStyle/>
          <a:p>
            <a:r>
              <a:rPr lang="en-ZA" sz="2500" dirty="0" smtClean="0"/>
              <a:t>Current IT technology advances such as Cloud-based </a:t>
            </a:r>
            <a:r>
              <a:rPr lang="en-ZA" sz="2500" dirty="0"/>
              <a:t>systems and mobile devices, are emerging </a:t>
            </a:r>
            <a:r>
              <a:rPr lang="en-ZA" sz="2500" dirty="0" smtClean="0"/>
              <a:t>to enable </a:t>
            </a:r>
            <a:r>
              <a:rPr lang="en-ZA" sz="2500" dirty="0"/>
              <a:t>globally-distributed staff to acquire, create, and manage regulated content that </a:t>
            </a:r>
            <a:r>
              <a:rPr lang="en-ZA" sz="2500" dirty="0" smtClean="0"/>
              <a:t>is universally </a:t>
            </a:r>
            <a:r>
              <a:rPr lang="en-ZA" sz="2500" dirty="0"/>
              <a:t>accessible, reportable, and is extensible</a:t>
            </a:r>
            <a:r>
              <a:rPr lang="en-ZA" sz="2500" dirty="0" smtClean="0"/>
              <a:t>.</a:t>
            </a:r>
          </a:p>
          <a:p>
            <a:pPr marL="0" indent="0">
              <a:buNone/>
            </a:pPr>
            <a:endParaRPr lang="en-ZA" sz="2500" dirty="0"/>
          </a:p>
          <a:p>
            <a:r>
              <a:rPr lang="en-ZA" sz="2500" dirty="0" err="1" smtClean="0"/>
              <a:t>ETICS</a:t>
            </a:r>
            <a:r>
              <a:rPr lang="en-ZA" sz="2500" dirty="0" smtClean="0"/>
              <a:t> </a:t>
            </a:r>
            <a:r>
              <a:rPr lang="en-ZA" sz="2500" dirty="0"/>
              <a:t>III is qualifying the interoperability and validation capabilities </a:t>
            </a:r>
            <a:r>
              <a:rPr lang="en-ZA" sz="2500" dirty="0" smtClean="0"/>
              <a:t>of current </a:t>
            </a:r>
            <a:r>
              <a:rPr lang="en-ZA" sz="2500" dirty="0"/>
              <a:t>regulatory submission </a:t>
            </a:r>
            <a:r>
              <a:rPr lang="en-ZA" sz="2500" dirty="0" smtClean="0"/>
              <a:t>technologies – the CTD builders (as we know them).</a:t>
            </a:r>
            <a:endParaRPr lang="en-ZA" sz="2500" dirty="0"/>
          </a:p>
        </p:txBody>
      </p:sp>
      <p:pic>
        <p:nvPicPr>
          <p:cNvPr id="5" name="Picture 2" descr="W:\M\MRA_REGULATORY\ADVERTS_&amp;_LOGO\LOGO\MRA-Logo_2012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38900"/>
            <a:ext cx="2004662" cy="7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6215186"/>
            <a:ext cx="6264696" cy="37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Bryan Ennis – userBridge 2012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9341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>Further Developments in Europe - 2012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49813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ZA" b="1" dirty="0" err="1" smtClean="0"/>
              <a:t>XEVPRM</a:t>
            </a:r>
            <a:r>
              <a:rPr lang="en-ZA" b="1" dirty="0" smtClean="0"/>
              <a:t> / </a:t>
            </a:r>
            <a:r>
              <a:rPr lang="en-ZA" b="1" dirty="0" err="1" smtClean="0"/>
              <a:t>XEVMPD</a:t>
            </a:r>
            <a:endParaRPr lang="en-ZA" b="1" dirty="0" smtClean="0"/>
          </a:p>
          <a:p>
            <a:r>
              <a:rPr lang="en-ZA" dirty="0" smtClean="0"/>
              <a:t>Late in 2010, EC Directives were </a:t>
            </a:r>
            <a:r>
              <a:rPr lang="en-ZA" dirty="0" smtClean="0"/>
              <a:t>implemented in an effort to improve the safeguards to public </a:t>
            </a:r>
            <a:r>
              <a:rPr lang="en-ZA" dirty="0" smtClean="0"/>
              <a:t>health.</a:t>
            </a:r>
            <a:endParaRPr lang="en-ZA" dirty="0" smtClean="0"/>
          </a:p>
          <a:p>
            <a:r>
              <a:rPr lang="en-ZA" dirty="0" smtClean="0"/>
              <a:t>The regulations </a:t>
            </a:r>
            <a:r>
              <a:rPr lang="en-ZA" dirty="0" smtClean="0"/>
              <a:t>mandated </a:t>
            </a:r>
            <a:r>
              <a:rPr lang="en-ZA" dirty="0" smtClean="0"/>
              <a:t>that the </a:t>
            </a:r>
            <a:r>
              <a:rPr lang="en-ZA" dirty="0" smtClean="0"/>
              <a:t>EU Agencies </a:t>
            </a:r>
            <a:r>
              <a:rPr lang="en-ZA" dirty="0" smtClean="0"/>
              <a:t>have and maintain </a:t>
            </a:r>
            <a:r>
              <a:rPr lang="en-ZA" dirty="0" smtClean="0"/>
              <a:t>databases </a:t>
            </a:r>
            <a:r>
              <a:rPr lang="en-ZA" dirty="0" smtClean="0"/>
              <a:t>for medicinal products that:</a:t>
            </a:r>
          </a:p>
          <a:p>
            <a:pPr lvl="1"/>
            <a:r>
              <a:rPr lang="en-ZA" dirty="0" smtClean="0"/>
              <a:t>Provide access to the approved </a:t>
            </a:r>
            <a:r>
              <a:rPr lang="en-ZA" dirty="0" smtClean="0"/>
              <a:t>package leaflets in language that is considered to be understandable </a:t>
            </a:r>
            <a:r>
              <a:rPr lang="en-ZA" dirty="0" smtClean="0"/>
              <a:t>to the reader.</a:t>
            </a:r>
          </a:p>
          <a:p>
            <a:pPr lvl="1"/>
            <a:r>
              <a:rPr lang="en-ZA" dirty="0" smtClean="0"/>
              <a:t>Access must be granted to:</a:t>
            </a:r>
          </a:p>
          <a:p>
            <a:pPr lvl="2"/>
            <a:r>
              <a:rPr lang="en-ZA" dirty="0"/>
              <a:t>a</a:t>
            </a:r>
            <a:r>
              <a:rPr lang="en-ZA" dirty="0" smtClean="0"/>
              <a:t>ll </a:t>
            </a:r>
            <a:r>
              <a:rPr lang="en-ZA" dirty="0"/>
              <a:t>M</a:t>
            </a:r>
            <a:r>
              <a:rPr lang="en-ZA" dirty="0" smtClean="0"/>
              <a:t>ember </a:t>
            </a:r>
            <a:r>
              <a:rPr lang="en-ZA" dirty="0"/>
              <a:t>S</a:t>
            </a:r>
            <a:r>
              <a:rPr lang="en-ZA" dirty="0" smtClean="0"/>
              <a:t>tates</a:t>
            </a:r>
          </a:p>
          <a:p>
            <a:pPr lvl="2"/>
            <a:r>
              <a:rPr lang="en-ZA" dirty="0"/>
              <a:t>t</a:t>
            </a:r>
            <a:r>
              <a:rPr lang="en-ZA" dirty="0" smtClean="0"/>
              <a:t>he general public</a:t>
            </a:r>
          </a:p>
          <a:p>
            <a:pPr lvl="2"/>
            <a:r>
              <a:rPr lang="en-ZA" dirty="0"/>
              <a:t>h</a:t>
            </a:r>
            <a:r>
              <a:rPr lang="en-ZA" dirty="0" smtClean="0"/>
              <a:t>ealth-care </a:t>
            </a:r>
            <a:r>
              <a:rPr lang="en-ZA" dirty="0" smtClean="0"/>
              <a:t>professionals</a:t>
            </a:r>
          </a:p>
          <a:p>
            <a:pPr lvl="2"/>
            <a:r>
              <a:rPr lang="en-ZA" dirty="0"/>
              <a:t>m</a:t>
            </a:r>
            <a:r>
              <a:rPr lang="en-ZA" dirty="0" smtClean="0"/>
              <a:t>arketing </a:t>
            </a:r>
            <a:r>
              <a:rPr lang="en-ZA" dirty="0" smtClean="0"/>
              <a:t>authorisation holders (</a:t>
            </a:r>
            <a:r>
              <a:rPr lang="en-ZA" dirty="0" err="1" smtClean="0"/>
              <a:t>MAH</a:t>
            </a:r>
            <a:r>
              <a:rPr lang="en-ZA" dirty="0"/>
              <a:t>)</a:t>
            </a:r>
            <a:endParaRPr lang="en-ZA" dirty="0" smtClean="0"/>
          </a:p>
          <a:p>
            <a:pPr lvl="2"/>
            <a:endParaRPr lang="en-ZA" dirty="0" smtClean="0"/>
          </a:p>
          <a:p>
            <a:pPr lvl="1"/>
            <a:endParaRPr lang="en-ZA" dirty="0" smtClean="0"/>
          </a:p>
          <a:p>
            <a:pPr lvl="1"/>
            <a:endParaRPr lang="en-ZA" dirty="0" smtClean="0"/>
          </a:p>
          <a:p>
            <a:pPr lvl="1">
              <a:lnSpc>
                <a:spcPct val="200000"/>
              </a:lnSpc>
            </a:pPr>
            <a:endParaRPr lang="en-ZA" dirty="0" smtClean="0"/>
          </a:p>
          <a:p>
            <a:pPr lvl="2">
              <a:lnSpc>
                <a:spcPct val="200000"/>
              </a:lnSpc>
            </a:pPr>
            <a:endParaRPr lang="en-ZA" dirty="0"/>
          </a:p>
        </p:txBody>
      </p:sp>
      <p:pic>
        <p:nvPicPr>
          <p:cNvPr id="5" name="Picture 2" descr="W:\M\MRA_REGULATORY\ADVERTS_&amp;_LOGO\LOGO\MRA-Logo_2012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38900"/>
            <a:ext cx="2004662" cy="7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6215186"/>
            <a:ext cx="6264696" cy="37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Karl-Heinz </a:t>
            </a:r>
            <a:r>
              <a:rPr lang="en-ZA" dirty="0" err="1" smtClean="0"/>
              <a:t>Loebel</a:t>
            </a:r>
            <a:r>
              <a:rPr lang="en-ZA" dirty="0" smtClean="0"/>
              <a:t> – userBridge 2012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228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/>
          <a:lstStyle/>
          <a:p>
            <a:r>
              <a:rPr lang="en-ZA" b="1" dirty="0" smtClean="0"/>
              <a:t>Further Developments in 2012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10445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ZA" b="1" dirty="0" err="1" smtClean="0"/>
              <a:t>XEVPRM</a:t>
            </a:r>
            <a:r>
              <a:rPr lang="en-ZA" b="1" dirty="0" smtClean="0"/>
              <a:t> / </a:t>
            </a:r>
            <a:r>
              <a:rPr lang="en-ZA" b="1" dirty="0" err="1" smtClean="0"/>
              <a:t>XEVMPD</a:t>
            </a:r>
            <a:endParaRPr lang="en-ZA" b="1" dirty="0" smtClean="0"/>
          </a:p>
          <a:p>
            <a:pPr>
              <a:spcBef>
                <a:spcPts val="1200"/>
              </a:spcBef>
            </a:pPr>
            <a:r>
              <a:rPr lang="en-ZA" dirty="0" smtClean="0"/>
              <a:t>2 </a:t>
            </a:r>
            <a:r>
              <a:rPr lang="en-ZA" dirty="0"/>
              <a:t>July </a:t>
            </a:r>
            <a:r>
              <a:rPr lang="en-ZA" dirty="0" smtClean="0"/>
              <a:t>2012 </a:t>
            </a:r>
            <a:r>
              <a:rPr lang="en-ZA" dirty="0" smtClean="0"/>
              <a:t>was </a:t>
            </a:r>
            <a:r>
              <a:rPr lang="en-ZA" dirty="0" smtClean="0"/>
              <a:t>the deadline for </a:t>
            </a:r>
            <a:r>
              <a:rPr lang="en-ZA" dirty="0" err="1" smtClean="0"/>
              <a:t>MAHs</a:t>
            </a:r>
            <a:r>
              <a:rPr lang="en-ZA" dirty="0" smtClean="0"/>
              <a:t> to electronically submit the required information to the Agencies</a:t>
            </a:r>
          </a:p>
          <a:p>
            <a:pPr>
              <a:spcBef>
                <a:spcPts val="1200"/>
              </a:spcBef>
            </a:pPr>
            <a:r>
              <a:rPr lang="en-ZA" dirty="0"/>
              <a:t>The technical specifications of which were published in March 2012 by the </a:t>
            </a:r>
            <a:r>
              <a:rPr lang="en-ZA" dirty="0" err="1"/>
              <a:t>EMA</a:t>
            </a:r>
            <a:r>
              <a:rPr lang="en-ZA" dirty="0"/>
              <a:t> – all 401 pages of it…</a:t>
            </a:r>
          </a:p>
          <a:p>
            <a:pPr>
              <a:spcBef>
                <a:spcPts val="1200"/>
              </a:spcBef>
            </a:pPr>
            <a:r>
              <a:rPr lang="en-ZA" dirty="0"/>
              <a:t>2 Technical Environments:</a:t>
            </a:r>
          </a:p>
          <a:p>
            <a:pPr lvl="1"/>
            <a:r>
              <a:rPr lang="en-ZA" sz="2200" dirty="0" err="1"/>
              <a:t>EudraVigilance</a:t>
            </a:r>
            <a:r>
              <a:rPr lang="en-ZA" sz="2200" dirty="0"/>
              <a:t> Production Environment</a:t>
            </a:r>
          </a:p>
          <a:p>
            <a:pPr lvl="1"/>
            <a:r>
              <a:rPr lang="en-ZA" sz="2200" dirty="0" err="1"/>
              <a:t>EudraVigilance</a:t>
            </a:r>
            <a:r>
              <a:rPr lang="en-ZA" sz="2200" dirty="0"/>
              <a:t> External Compliance Testing (</a:t>
            </a:r>
            <a:r>
              <a:rPr lang="en-ZA" sz="2200" dirty="0" err="1"/>
              <a:t>XCOMP</a:t>
            </a:r>
            <a:r>
              <a:rPr lang="en-ZA" sz="2200" dirty="0"/>
              <a:t>) </a:t>
            </a:r>
            <a:r>
              <a:rPr lang="en-ZA" sz="2200" dirty="0" smtClean="0"/>
              <a:t>Environment</a:t>
            </a:r>
            <a:endParaRPr lang="en-ZA" dirty="0" smtClean="0"/>
          </a:p>
          <a:p>
            <a:pPr lvl="2"/>
            <a:endParaRPr lang="en-ZA" dirty="0" smtClean="0"/>
          </a:p>
          <a:p>
            <a:pPr lvl="1"/>
            <a:endParaRPr lang="en-ZA" dirty="0" smtClean="0"/>
          </a:p>
          <a:p>
            <a:pPr lvl="1"/>
            <a:endParaRPr lang="en-ZA" dirty="0" smtClean="0"/>
          </a:p>
          <a:p>
            <a:pPr lvl="1">
              <a:lnSpc>
                <a:spcPct val="200000"/>
              </a:lnSpc>
            </a:pPr>
            <a:endParaRPr lang="en-ZA" dirty="0" smtClean="0"/>
          </a:p>
          <a:p>
            <a:pPr lvl="2">
              <a:lnSpc>
                <a:spcPct val="200000"/>
              </a:lnSpc>
            </a:pPr>
            <a:endParaRPr lang="en-ZA" dirty="0"/>
          </a:p>
        </p:txBody>
      </p:sp>
      <p:pic>
        <p:nvPicPr>
          <p:cNvPr id="5" name="Picture 2" descr="W:\M\MRA_REGULATORY\ADVERTS_&amp;_LOGO\LOGO\MRA-Logo_2012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38900"/>
            <a:ext cx="2004662" cy="7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6403329"/>
            <a:ext cx="6264696" cy="37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Karl-Heinz </a:t>
            </a:r>
            <a:r>
              <a:rPr lang="en-ZA" dirty="0" err="1" smtClean="0"/>
              <a:t>Loebel</a:t>
            </a:r>
            <a:r>
              <a:rPr lang="en-ZA" dirty="0" smtClean="0"/>
              <a:t> – userBridge 2012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8916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/>
          <a:lstStyle/>
          <a:p>
            <a:r>
              <a:rPr lang="en-ZA" b="1" dirty="0" smtClean="0"/>
              <a:t>Further Developments in 2012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42147"/>
            <a:ext cx="8229600" cy="5136232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ZA" b="1" dirty="0" err="1" smtClean="0"/>
              <a:t>XEVPRM</a:t>
            </a:r>
            <a:r>
              <a:rPr lang="en-ZA" b="1" dirty="0" smtClean="0"/>
              <a:t> / </a:t>
            </a:r>
            <a:r>
              <a:rPr lang="en-ZA" b="1" dirty="0" err="1" smtClean="0"/>
              <a:t>XEVMPD</a:t>
            </a:r>
            <a:endParaRPr lang="en-ZA" b="1" dirty="0" smtClean="0"/>
          </a:p>
          <a:p>
            <a:r>
              <a:rPr lang="en-ZA" sz="2600" dirty="0" smtClean="0"/>
              <a:t>The database generated </a:t>
            </a:r>
            <a:r>
              <a:rPr lang="en-ZA" sz="2600" dirty="0" smtClean="0"/>
              <a:t>enables</a:t>
            </a:r>
            <a:r>
              <a:rPr lang="en-ZA" sz="2600" dirty="0" smtClean="0"/>
              <a:t>:</a:t>
            </a:r>
          </a:p>
          <a:p>
            <a:pPr lvl="1"/>
            <a:r>
              <a:rPr lang="en-ZA" dirty="0" smtClean="0"/>
              <a:t>traceability of any of the following - in the event of a technical concern, counterfeit alert, adverse reaction / pharmacovigilance issue:</a:t>
            </a:r>
          </a:p>
          <a:p>
            <a:pPr lvl="2"/>
            <a:r>
              <a:rPr lang="en-ZA" dirty="0" smtClean="0"/>
              <a:t>Active Substances</a:t>
            </a:r>
          </a:p>
          <a:p>
            <a:pPr lvl="2"/>
            <a:r>
              <a:rPr lang="en-ZA" dirty="0" smtClean="0"/>
              <a:t>Excipients</a:t>
            </a:r>
          </a:p>
          <a:p>
            <a:pPr lvl="2"/>
            <a:r>
              <a:rPr lang="en-ZA" dirty="0" smtClean="0"/>
              <a:t>Manufacturers</a:t>
            </a:r>
          </a:p>
          <a:p>
            <a:pPr lvl="2"/>
            <a:r>
              <a:rPr lang="en-ZA" dirty="0" smtClean="0"/>
              <a:t>Marketing Authorisation Holders</a:t>
            </a:r>
          </a:p>
          <a:p>
            <a:pPr lvl="1"/>
            <a:r>
              <a:rPr lang="en-ZA" dirty="0" smtClean="0"/>
              <a:t>corrective and preventive action to be taken by an Agency where for example; suspect quality of an active substance can be traced to all products that could potentially be affected - throughout the European Region. </a:t>
            </a:r>
          </a:p>
          <a:p>
            <a:pPr lvl="1"/>
            <a:endParaRPr lang="en-ZA" dirty="0" smtClean="0"/>
          </a:p>
          <a:p>
            <a:pPr lvl="1">
              <a:lnSpc>
                <a:spcPct val="200000"/>
              </a:lnSpc>
            </a:pPr>
            <a:endParaRPr lang="en-ZA" dirty="0" smtClean="0"/>
          </a:p>
          <a:p>
            <a:pPr lvl="2">
              <a:lnSpc>
                <a:spcPct val="200000"/>
              </a:lnSpc>
            </a:pPr>
            <a:endParaRPr lang="en-ZA" dirty="0"/>
          </a:p>
        </p:txBody>
      </p:sp>
      <p:pic>
        <p:nvPicPr>
          <p:cNvPr id="5" name="Picture 2" descr="W:\M\MRA_REGULATORY\ADVERTS_&amp;_LOGO\LOGO\MRA-Logo_2012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38900"/>
            <a:ext cx="2004662" cy="7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6403329"/>
            <a:ext cx="6264696" cy="37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Karl-Heinz </a:t>
            </a:r>
            <a:r>
              <a:rPr lang="en-ZA" dirty="0" err="1" smtClean="0"/>
              <a:t>Loebel</a:t>
            </a:r>
            <a:r>
              <a:rPr lang="en-ZA" dirty="0" smtClean="0"/>
              <a:t> – userBridge 2012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6914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/>
          <a:lstStyle/>
          <a:p>
            <a:r>
              <a:rPr lang="en-ZA" b="1" dirty="0" smtClean="0"/>
              <a:t>Further Developments in 2012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915045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ZA" b="1" dirty="0" err="1" smtClean="0"/>
              <a:t>AMNOG</a:t>
            </a:r>
            <a:endParaRPr lang="en-ZA" b="1" dirty="0" smtClean="0"/>
          </a:p>
          <a:p>
            <a:pPr>
              <a:lnSpc>
                <a:spcPct val="200000"/>
              </a:lnSpc>
            </a:pPr>
            <a:r>
              <a:rPr lang="en-ZA" dirty="0" err="1" smtClean="0"/>
              <a:t>Nutzendossier</a:t>
            </a:r>
            <a:r>
              <a:rPr lang="en-ZA" dirty="0" smtClean="0"/>
              <a:t> (Value Dossier) </a:t>
            </a:r>
            <a:r>
              <a:rPr lang="en-ZA" dirty="0" smtClean="0"/>
              <a:t>– Germany</a:t>
            </a:r>
          </a:p>
          <a:p>
            <a:pPr lvl="1"/>
            <a:r>
              <a:rPr lang="en-ZA" dirty="0" smtClean="0"/>
              <a:t>Requires the submission of </a:t>
            </a:r>
            <a:r>
              <a:rPr lang="en-ZA" dirty="0" err="1" smtClean="0"/>
              <a:t>pharmaco</a:t>
            </a:r>
            <a:r>
              <a:rPr lang="en-ZA" dirty="0" smtClean="0"/>
              <a:t>-economic studies and data as motivation for the need for the product in the market place</a:t>
            </a:r>
          </a:p>
          <a:p>
            <a:pPr lvl="1"/>
            <a:r>
              <a:rPr lang="en-ZA" dirty="0" smtClean="0"/>
              <a:t>To be submitted at the time of submitting an application for registration</a:t>
            </a:r>
          </a:p>
          <a:p>
            <a:pPr lvl="1"/>
            <a:r>
              <a:rPr lang="en-ZA" dirty="0" smtClean="0"/>
              <a:t>Currently not a requirement for submissions made into the </a:t>
            </a:r>
            <a:r>
              <a:rPr lang="en-ZA" dirty="0" err="1" smtClean="0"/>
              <a:t>EMA</a:t>
            </a:r>
            <a:r>
              <a:rPr lang="en-ZA" dirty="0" smtClean="0"/>
              <a:t> –  </a:t>
            </a:r>
            <a:r>
              <a:rPr lang="en-ZA" dirty="0"/>
              <a:t>C</a:t>
            </a:r>
            <a:r>
              <a:rPr lang="en-ZA" dirty="0" smtClean="0"/>
              <a:t>entralised Procedure for Mutual Recognition</a:t>
            </a:r>
          </a:p>
          <a:p>
            <a:pPr lvl="1">
              <a:lnSpc>
                <a:spcPct val="200000"/>
              </a:lnSpc>
            </a:pPr>
            <a:endParaRPr lang="en-ZA" dirty="0" smtClean="0"/>
          </a:p>
          <a:p>
            <a:pPr lvl="2">
              <a:lnSpc>
                <a:spcPct val="200000"/>
              </a:lnSpc>
            </a:pPr>
            <a:endParaRPr lang="en-ZA" dirty="0"/>
          </a:p>
        </p:txBody>
      </p:sp>
      <p:pic>
        <p:nvPicPr>
          <p:cNvPr id="5" name="Picture 2" descr="W:\M\MRA_REGULATORY\ADVERTS_&amp;_LOGO\LOGO\MRA-Logo_2012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38900"/>
            <a:ext cx="2004662" cy="7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0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/>
          <a:lstStyle/>
          <a:p>
            <a:r>
              <a:rPr lang="en-ZA" b="1" dirty="0" smtClean="0"/>
              <a:t>Further Developments in 2012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68052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ZA" b="1" dirty="0" smtClean="0"/>
              <a:t>END OF THE PAPER ERA IN EUROPE …?</a:t>
            </a:r>
          </a:p>
          <a:p>
            <a:pPr>
              <a:lnSpc>
                <a:spcPct val="110000"/>
              </a:lnSpc>
            </a:pPr>
            <a:r>
              <a:rPr lang="en-ZA" dirty="0" smtClean="0"/>
              <a:t>By 2013 the German Regulatory Authorities will no longer accept paper submissions.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ZA" dirty="0"/>
              <a:t>What will this mean for the </a:t>
            </a:r>
            <a:r>
              <a:rPr lang="en-ZA" dirty="0" err="1"/>
              <a:t>EMA</a:t>
            </a:r>
            <a:r>
              <a:rPr lang="en-ZA" dirty="0"/>
              <a:t> </a:t>
            </a:r>
            <a:r>
              <a:rPr lang="en-ZA" dirty="0" smtClean="0"/>
              <a:t>for whom the German Authority is a vitally important Rapporteur and technical resource.</a:t>
            </a:r>
          </a:p>
          <a:p>
            <a:pPr>
              <a:lnSpc>
                <a:spcPct val="200000"/>
              </a:lnSpc>
            </a:pPr>
            <a:r>
              <a:rPr lang="en-ZA" dirty="0" err="1" smtClean="0"/>
              <a:t>EDQM</a:t>
            </a:r>
            <a:r>
              <a:rPr lang="en-ZA" dirty="0" smtClean="0"/>
              <a:t> has been paperless since 2010.</a:t>
            </a:r>
          </a:p>
          <a:p>
            <a:r>
              <a:rPr lang="en-ZA" dirty="0" smtClean="0"/>
              <a:t>The </a:t>
            </a:r>
            <a:r>
              <a:rPr lang="en-ZA" dirty="0" err="1" smtClean="0"/>
              <a:t>NEES</a:t>
            </a:r>
            <a:r>
              <a:rPr lang="en-ZA" dirty="0" smtClean="0"/>
              <a:t> seems finally to have been abandoned. </a:t>
            </a:r>
          </a:p>
          <a:p>
            <a:pPr lvl="2">
              <a:lnSpc>
                <a:spcPct val="200000"/>
              </a:lnSpc>
            </a:pPr>
            <a:endParaRPr lang="en-ZA" dirty="0"/>
          </a:p>
        </p:txBody>
      </p:sp>
      <p:pic>
        <p:nvPicPr>
          <p:cNvPr id="5" name="Picture 2" descr="W:\M\MRA_REGULATORY\ADVERTS_&amp;_LOGO\LOGO\MRA-Logo_2012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38900"/>
            <a:ext cx="2004662" cy="7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81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:\M\MRA_REGULATORY\ADVERTS_&amp;_LOGO\LOGO\MRA-Logo_2012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38900"/>
            <a:ext cx="2004662" cy="7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91344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>The eCTD in CANADA</a:t>
            </a:r>
            <a:r>
              <a:rPr lang="en-ZA" b="1" dirty="0"/>
              <a:t/>
            </a:r>
            <a:br>
              <a:rPr lang="en-ZA" b="1" dirty="0"/>
            </a:br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5838900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		</a:t>
            </a:r>
            <a:r>
              <a:rPr lang="en-ZA" sz="1200" dirty="0" err="1" smtClean="0"/>
              <a:t>TPD</a:t>
            </a:r>
            <a:r>
              <a:rPr lang="en-ZA" sz="1200" dirty="0" smtClean="0"/>
              <a:t> = Therapeutic Products Directorate</a:t>
            </a:r>
          </a:p>
          <a:p>
            <a:r>
              <a:rPr lang="en-ZA" sz="1200" dirty="0" smtClean="0"/>
              <a:t>		</a:t>
            </a:r>
            <a:r>
              <a:rPr lang="en-ZA" sz="1200" dirty="0" err="1" smtClean="0"/>
              <a:t>BGTD</a:t>
            </a:r>
            <a:r>
              <a:rPr lang="en-ZA" sz="1200" dirty="0" smtClean="0"/>
              <a:t> = Biologics &amp; Genetic Therapies Directorate</a:t>
            </a:r>
          </a:p>
          <a:p>
            <a:endParaRPr lang="en-ZA" sz="1200" dirty="0" smtClean="0"/>
          </a:p>
          <a:p>
            <a:r>
              <a:rPr lang="en-ZA" dirty="0" err="1" smtClean="0"/>
              <a:t>Vianney</a:t>
            </a:r>
            <a:r>
              <a:rPr lang="en-ZA" dirty="0" smtClean="0"/>
              <a:t> </a:t>
            </a:r>
            <a:r>
              <a:rPr lang="en-ZA" dirty="0" smtClean="0"/>
              <a:t>Caron – Health Canada @ userBridge 2012</a:t>
            </a:r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04075"/>
            <a:ext cx="8826177" cy="458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79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:\M\MRA_REGULATORY\ADVERTS_&amp;_LOGO\LOGO\MRA-Logo_2012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38900"/>
            <a:ext cx="2004662" cy="7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91344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>Software Vendors</a:t>
            </a:r>
            <a:r>
              <a:rPr lang="en-ZA" b="1" dirty="0"/>
              <a:t/>
            </a:r>
            <a:br>
              <a:rPr lang="en-ZA" b="1" dirty="0"/>
            </a:br>
            <a:endParaRPr lang="en-ZA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1268760"/>
            <a:ext cx="770485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ZA" sz="2000" dirty="0" smtClean="0"/>
              <a:t>CTD builders are critical in alleviating the admin burden involved in compiling </a:t>
            </a:r>
            <a:r>
              <a:rPr lang="en-ZA" sz="2000" dirty="0" smtClean="0"/>
              <a:t>submissions. </a:t>
            </a:r>
            <a:r>
              <a:rPr lang="en-ZA" sz="2000" dirty="0" smtClean="0"/>
              <a:t>They reduce mistakes and allow </a:t>
            </a:r>
            <a:r>
              <a:rPr lang="en-ZA" sz="2000" dirty="0" smtClean="0"/>
              <a:t>us </a:t>
            </a:r>
            <a:r>
              <a:rPr lang="en-ZA" sz="2000" dirty="0" smtClean="0"/>
              <a:t>to reuse </a:t>
            </a:r>
            <a:r>
              <a:rPr lang="en-ZA" sz="2000" dirty="0" smtClean="0"/>
              <a:t>our </a:t>
            </a:r>
            <a:r>
              <a:rPr lang="en-ZA" sz="2000" dirty="0" smtClean="0"/>
              <a:t>data.</a:t>
            </a: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ZA" sz="2000" dirty="0" smtClean="0"/>
              <a:t>Manage to integrate the ever-changing submission requirements globally into their tools.</a:t>
            </a: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ZA" sz="2000" dirty="0" smtClean="0"/>
              <a:t>Keep up to date with the regional specifications and provide the validation tools.</a:t>
            </a: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ZA" sz="2000" dirty="0" smtClean="0"/>
              <a:t>Provide databases that are customised to the regulatory environment and help us manage the information that we are the custodians of.</a:t>
            </a: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ZA" sz="2000" dirty="0" smtClean="0"/>
              <a:t>Provide valuable training from a “futuristic” perspective which helps us to think and plan ahead</a:t>
            </a:r>
            <a:r>
              <a:rPr lang="en-ZA" sz="2400" dirty="0" smtClean="0"/>
              <a:t>.</a:t>
            </a:r>
            <a:endParaRPr lang="en-ZA" sz="2400" b="1" dirty="0"/>
          </a:p>
        </p:txBody>
      </p:sp>
    </p:spTree>
    <p:extLst>
      <p:ext uri="{BB962C8B-B14F-4D97-AF65-F5344CB8AC3E}">
        <p14:creationId xmlns:p14="http://schemas.microsoft.com/office/powerpoint/2010/main" val="174801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Agenda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2304256"/>
          </a:xfrm>
        </p:spPr>
        <p:txBody>
          <a:bodyPr>
            <a:normAutofit/>
          </a:bodyPr>
          <a:lstStyle/>
          <a:p>
            <a:r>
              <a:rPr lang="en-ZA" dirty="0" smtClean="0"/>
              <a:t>Introduction</a:t>
            </a:r>
          </a:p>
          <a:p>
            <a:r>
              <a:rPr lang="en-ZA" dirty="0" smtClean="0"/>
              <a:t>Developments in 2012</a:t>
            </a:r>
          </a:p>
          <a:p>
            <a:r>
              <a:rPr lang="en-ZA" dirty="0" smtClean="0"/>
              <a:t>Paperless Regulatory Authorities</a:t>
            </a:r>
          </a:p>
          <a:p>
            <a:r>
              <a:rPr lang="en-ZA" dirty="0" smtClean="0"/>
              <a:t>Software Vendors</a:t>
            </a:r>
          </a:p>
          <a:p>
            <a:r>
              <a:rPr lang="en-ZA" dirty="0" smtClean="0"/>
              <a:t>Submission Ready Documents</a:t>
            </a:r>
          </a:p>
          <a:p>
            <a:pPr marL="0" indent="0">
              <a:buNone/>
            </a:pPr>
            <a:endParaRPr lang="en-ZA" dirty="0" smtClean="0"/>
          </a:p>
          <a:p>
            <a:endParaRPr lang="en-ZA" dirty="0"/>
          </a:p>
        </p:txBody>
      </p:sp>
      <p:pic>
        <p:nvPicPr>
          <p:cNvPr id="5" name="Picture 2" descr="W:\M\MRA_REGULATORY\ADVERTS_&amp;_LOGO\LOGO\MRA-Logo_2012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38900"/>
            <a:ext cx="2004662" cy="7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44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Submission Ready Documents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13305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ZA" dirty="0" smtClean="0"/>
              <a:t>Think of the future - Think eCTD!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ZA" dirty="0" smtClean="0"/>
              <a:t>Granulate and name in accordance with ICH requirements and the regional requirements.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ZA" dirty="0" smtClean="0"/>
              <a:t>Ensure that you will not need to rework documents unnecessarily in the future.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ZA" dirty="0" smtClean="0"/>
              <a:t>It may take a little bit more time to do this, but you can train administrative assistants to help with this work.</a:t>
            </a:r>
          </a:p>
          <a:p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5" name="Picture 2" descr="W:\M\MRA_REGULATORY\ADVERTS_&amp;_LOGO\LOGO\MRA-Logo_2012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38900"/>
            <a:ext cx="2004662" cy="7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249289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905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Submission Ready Documents -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92696"/>
          </a:xfrm>
        </p:spPr>
        <p:txBody>
          <a:bodyPr/>
          <a:lstStyle/>
          <a:p>
            <a:r>
              <a:rPr lang="en-ZA" dirty="0" smtClean="0"/>
              <a:t>Granulate and name in accordance with ICH requirements:</a:t>
            </a: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5" name="Picture 2" descr="W:\M\MRA_REGULATORY\ADVERTS_&amp;_LOGO\LOGO\MRA-Logo_2012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38900"/>
            <a:ext cx="2004662" cy="7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249289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0700" cy="977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79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23968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ZA" dirty="0" smtClean="0"/>
              <a:t>ICH M2 </a:t>
            </a:r>
            <a:r>
              <a:rPr lang="en-ZA" dirty="0" err="1" smtClean="0"/>
              <a:t>EWG</a:t>
            </a:r>
            <a:r>
              <a:rPr lang="en-ZA" dirty="0" smtClean="0"/>
              <a:t> 2008, Appendix 4: File Organisation of the eCTD</a:t>
            </a:r>
            <a:endParaRPr lang="en-Z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0931"/>
            <a:ext cx="8899565" cy="568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4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 smtClean="0"/>
              <a:t>Submission Ready Documents - ICH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048"/>
          </a:xfrm>
        </p:spPr>
        <p:txBody>
          <a:bodyPr>
            <a:normAutofit fontScale="92500"/>
          </a:bodyPr>
          <a:lstStyle/>
          <a:p>
            <a:r>
              <a:rPr lang="en-ZA" b="1" dirty="0" smtClean="0"/>
              <a:t>PDF:</a:t>
            </a:r>
          </a:p>
          <a:p>
            <a:pPr lvl="1"/>
            <a:r>
              <a:rPr lang="en-ZA" dirty="0" smtClean="0"/>
              <a:t>Version 1.4 – Agencies don’t need additional software to view documents</a:t>
            </a:r>
          </a:p>
          <a:p>
            <a:pPr lvl="1"/>
            <a:r>
              <a:rPr lang="en-ZA" dirty="0" smtClean="0"/>
              <a:t>Should be rendered not images/scans</a:t>
            </a:r>
          </a:p>
          <a:p>
            <a:pPr lvl="1"/>
            <a:r>
              <a:rPr lang="en-ZA" dirty="0" smtClean="0"/>
              <a:t>Optical Character Recognition (OCR) enabled</a:t>
            </a:r>
          </a:p>
          <a:p>
            <a:pPr lvl="1"/>
            <a:r>
              <a:rPr lang="en-ZA" dirty="0" smtClean="0"/>
              <a:t>Not secured / password protected</a:t>
            </a:r>
          </a:p>
          <a:p>
            <a:pPr lvl="2"/>
            <a:r>
              <a:rPr lang="en-ZA" dirty="0" smtClean="0"/>
              <a:t>one should be able to select, copy and paste sections out of a document into another document if needed.</a:t>
            </a:r>
          </a:p>
          <a:p>
            <a:pPr lvl="2"/>
            <a:r>
              <a:rPr lang="en-ZA" dirty="0" smtClean="0"/>
              <a:t>Secured/protected documents fail validation!</a:t>
            </a:r>
          </a:p>
          <a:p>
            <a:pPr lvl="1"/>
            <a:r>
              <a:rPr lang="en-ZA" dirty="0" smtClean="0"/>
              <a:t>Minimum resolution – text 300 dpi (dots per inch); photos 600 dpi</a:t>
            </a:r>
          </a:p>
          <a:p>
            <a:pPr lvl="1"/>
            <a:r>
              <a:rPr lang="en-ZA" dirty="0" smtClean="0"/>
              <a:t>Do not shrink documents/reduce size at the cost of legibility or quality. </a:t>
            </a:r>
          </a:p>
          <a:p>
            <a:pPr lvl="1"/>
            <a:r>
              <a:rPr lang="en-ZA" dirty="0" smtClean="0"/>
              <a:t>Compress for storage or transfer  purposes if needed. 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5" name="Picture 2" descr="W:\M\MRA_REGULATORY\ADVERTS_&amp;_LOGO\LOGO\MRA-Logo_2012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38900"/>
            <a:ext cx="2004662" cy="7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249289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6215186"/>
            <a:ext cx="6624736" cy="37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ICH M2 </a:t>
            </a:r>
            <a:r>
              <a:rPr lang="en-ZA" dirty="0" err="1" smtClean="0"/>
              <a:t>EWG</a:t>
            </a:r>
            <a:r>
              <a:rPr lang="en-ZA" dirty="0" smtClean="0"/>
              <a:t> – eCTD Specifications, 16 July 2008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9702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 smtClean="0"/>
              <a:t>Submission Ready Documents - ICH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048"/>
          </a:xfrm>
        </p:spPr>
        <p:txBody>
          <a:bodyPr>
            <a:normAutofit/>
          </a:bodyPr>
          <a:lstStyle/>
          <a:p>
            <a:r>
              <a:rPr lang="en-ZA" b="1" dirty="0" smtClean="0"/>
              <a:t>Fonts:</a:t>
            </a:r>
          </a:p>
          <a:p>
            <a:pPr lvl="1"/>
            <a:r>
              <a:rPr lang="en-ZA" dirty="0" smtClean="0"/>
              <a:t>Ensure that only standard fonts are used</a:t>
            </a:r>
          </a:p>
          <a:p>
            <a:pPr lvl="1"/>
            <a:r>
              <a:rPr lang="en-ZA" dirty="0" smtClean="0"/>
              <a:t>Embed fonts</a:t>
            </a:r>
          </a:p>
          <a:p>
            <a:pPr lvl="1"/>
            <a:r>
              <a:rPr lang="en-ZA" dirty="0" smtClean="0"/>
              <a:t>Text size – minimum size equivalent to Times New Roman 12</a:t>
            </a:r>
          </a:p>
          <a:p>
            <a:pPr lvl="1"/>
            <a:r>
              <a:rPr lang="en-ZA" dirty="0" smtClean="0"/>
              <a:t>Table text size – minimum size equivalent to Times New Roman 10</a:t>
            </a:r>
          </a:p>
          <a:p>
            <a:pPr marL="0" indent="0">
              <a:buNone/>
            </a:pPr>
            <a:endParaRPr lang="en-ZA" b="1" dirty="0" smtClean="0"/>
          </a:p>
          <a:p>
            <a:pPr marL="0" indent="0">
              <a:buNone/>
            </a:pPr>
            <a:r>
              <a:rPr lang="en-ZA" sz="1800" b="1" dirty="0" smtClean="0"/>
              <a:t>Company logos are not to be inserted into headers/footers. -  Even if the logo is only 5b in size, imagine that multiplied </a:t>
            </a:r>
            <a:r>
              <a:rPr lang="en-ZA" sz="1800" b="1" dirty="0"/>
              <a:t>a</a:t>
            </a:r>
            <a:r>
              <a:rPr lang="en-ZA" sz="1800" b="1" dirty="0" smtClean="0"/>
              <a:t>cross a 50 000 page submission. </a:t>
            </a:r>
          </a:p>
          <a:p>
            <a:pPr marL="0" indent="0">
              <a:buNone/>
            </a:pPr>
            <a:endParaRPr lang="en-ZA" sz="1800" b="1" dirty="0"/>
          </a:p>
          <a:p>
            <a:pPr marL="0" indent="0">
              <a:buNone/>
            </a:pPr>
            <a:r>
              <a:rPr lang="en-ZA" sz="1800" b="1" dirty="0" smtClean="0"/>
              <a:t>Company logos are acceptable on letterheads and signed reports.</a:t>
            </a:r>
            <a:endParaRPr lang="en-ZA" sz="1800" b="1" dirty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5" name="Picture 2" descr="W:\M\MRA_REGULATORY\ADVERTS_&amp;_LOGO\LOGO\MRA-Logo_2012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38900"/>
            <a:ext cx="2004662" cy="7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249289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6215186"/>
            <a:ext cx="6624736" cy="37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ICH M2 </a:t>
            </a:r>
            <a:r>
              <a:rPr lang="en-ZA" dirty="0" err="1" smtClean="0"/>
              <a:t>EWG</a:t>
            </a:r>
            <a:r>
              <a:rPr lang="en-ZA" dirty="0" smtClean="0"/>
              <a:t> – eCTD Specifications, 16 July 2008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542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b="1" dirty="0" smtClean="0"/>
              <a:t>The Quantum Leap…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0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b="1" dirty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5" name="Picture 2" descr="W:\M\MRA_REGULATORY\ADVERTS_&amp;_LOGO\LOGO\MRA-Logo_2012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38900"/>
            <a:ext cx="2004662" cy="7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enriette.MRA-REGULATORY\AppData\Local\Microsoft\Windows\Temporary Internet Files\Content.IE5\XCX56D1V\MP90039935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40508"/>
            <a:ext cx="3901440" cy="389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89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48680"/>
            <a:ext cx="4114800" cy="975320"/>
          </a:xfrm>
        </p:spPr>
        <p:txBody>
          <a:bodyPr/>
          <a:lstStyle/>
          <a:p>
            <a:endParaRPr lang="en-ZA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27631" t="13613" r="60137"/>
          <a:stretch/>
        </p:blipFill>
        <p:spPr bwMode="auto">
          <a:xfrm>
            <a:off x="0" y="25219"/>
            <a:ext cx="4105275" cy="88957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27720" t="13636" r="59345"/>
          <a:stretch/>
        </p:blipFill>
        <p:spPr bwMode="auto">
          <a:xfrm>
            <a:off x="5038725" y="0"/>
            <a:ext cx="4105275" cy="8410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861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b="1" dirty="0" smtClean="0"/>
              <a:t>The Quantum Leap…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b="1" dirty="0" smtClean="0"/>
              <a:t>A change in perspective… </a:t>
            </a:r>
            <a:r>
              <a:rPr lang="en-ZA" b="1" dirty="0" smtClean="0"/>
              <a:t>and a change in </a:t>
            </a:r>
            <a:r>
              <a:rPr lang="en-ZA" b="1" dirty="0" smtClean="0"/>
              <a:t>attitude!</a:t>
            </a:r>
            <a:endParaRPr lang="en-ZA" b="1" dirty="0" smtClean="0"/>
          </a:p>
          <a:p>
            <a:pPr marL="0" indent="0">
              <a:buNone/>
            </a:pPr>
            <a:endParaRPr lang="en-ZA" b="1" dirty="0"/>
          </a:p>
          <a:p>
            <a:pPr marL="0" indent="0">
              <a:buNone/>
            </a:pPr>
            <a:r>
              <a:rPr lang="en-ZA" dirty="0" smtClean="0"/>
              <a:t>The future of regulatory compliance is </a:t>
            </a:r>
            <a:r>
              <a:rPr lang="en-ZA" dirty="0" smtClean="0"/>
              <a:t>the eCTD.</a:t>
            </a: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 smtClean="0"/>
              <a:t>We need </a:t>
            </a:r>
            <a:r>
              <a:rPr lang="en-ZA" dirty="0" smtClean="0"/>
              <a:t>to </a:t>
            </a:r>
            <a:r>
              <a:rPr lang="en-ZA" dirty="0" smtClean="0"/>
              <a:t>ensure that we have </a:t>
            </a:r>
            <a:r>
              <a:rPr lang="en-ZA" dirty="0" smtClean="0"/>
              <a:t>the right tools and the right </a:t>
            </a:r>
            <a:r>
              <a:rPr lang="en-ZA" dirty="0" smtClean="0"/>
              <a:t>people to do the work in an ever-evolving environment.</a:t>
            </a:r>
            <a:endParaRPr lang="en-ZA" dirty="0" smtClean="0"/>
          </a:p>
          <a:p>
            <a:pPr marL="0" indent="0">
              <a:buNone/>
            </a:pPr>
            <a:endParaRPr lang="en-ZA" b="1" dirty="0"/>
          </a:p>
          <a:p>
            <a:pPr marL="0" indent="0" algn="ctr">
              <a:buNone/>
            </a:pPr>
            <a:r>
              <a:rPr lang="en-ZA" b="1" dirty="0" smtClean="0"/>
              <a:t>It’s time to engage</a:t>
            </a:r>
            <a:r>
              <a:rPr lang="en-ZA" b="1" dirty="0" smtClean="0"/>
              <a:t>! 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5" name="Picture 2" descr="W:\M\MRA_REGULATORY\ADVERTS_&amp;_LOGO\LOGO\MRA-Logo_2012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38900"/>
            <a:ext cx="2004662" cy="7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249289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5502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2050" name="Picture 2" descr="C:\Users\henriette.MRA-REGULATORY\AppData\Local\Microsoft\Windows\Temporary Internet Files\Content.IE5\XCX56D1V\MP900442324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4096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5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b="1" dirty="0" smtClean="0"/>
              <a:t>Thank You!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0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Questions?</a:t>
            </a:r>
          </a:p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endParaRPr lang="en-ZA" dirty="0" smtClean="0"/>
          </a:p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 smtClean="0"/>
              <a:t>Or maybe later…</a:t>
            </a:r>
          </a:p>
          <a:p>
            <a:pPr marL="0" indent="0" algn="ctr">
              <a:buNone/>
            </a:pPr>
            <a:r>
              <a:rPr lang="en-ZA" dirty="0" smtClean="0"/>
              <a:t> </a:t>
            </a:r>
            <a:r>
              <a:rPr lang="en-ZA" dirty="0" smtClean="0">
                <a:hlinkClick r:id="rId2"/>
              </a:rPr>
              <a:t>henriette@mra-regulatory.com</a:t>
            </a:r>
            <a:r>
              <a:rPr lang="en-ZA" dirty="0" smtClean="0"/>
              <a:t> </a:t>
            </a:r>
          </a:p>
        </p:txBody>
      </p:sp>
      <p:pic>
        <p:nvPicPr>
          <p:cNvPr id="5" name="Picture 2" descr="W:\M\MRA_REGULATORY\ADVERTS_&amp;_LOGO\LOGO\MRA-Logo_2012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38900"/>
            <a:ext cx="2004662" cy="7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249289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pic>
        <p:nvPicPr>
          <p:cNvPr id="6146" name="Picture 2" descr="C:\Users\henriette.MRA-REGULATORY\AppData\Local\Microsoft\Windows\Temporary Internet Files\Content.IE5\ME3ZKNBC\MC90044190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7" y="2530475"/>
            <a:ext cx="1520825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enriette.MRA-REGULATORY\AppData\Local\Microsoft\Windows\Temporary Internet Files\Content.IE5\ME3ZKNBC\MC90044190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7" y="2530475"/>
            <a:ext cx="1520825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enriette.MRA-REGULATORY\AppData\Local\Microsoft\Windows\Temporary Internet Files\Content.IE5\ME3ZKNBC\MC90044190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7" y="2530475"/>
            <a:ext cx="1520825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9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Introduction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048"/>
          </a:xfrm>
        </p:spPr>
        <p:txBody>
          <a:bodyPr>
            <a:normAutofit/>
          </a:bodyPr>
          <a:lstStyle/>
          <a:p>
            <a:r>
              <a:rPr lang="en-ZA" dirty="0" smtClean="0"/>
              <a:t>Acknowledgements:</a:t>
            </a:r>
          </a:p>
          <a:p>
            <a:endParaRPr lang="en-ZA" dirty="0" smtClean="0"/>
          </a:p>
          <a:p>
            <a:pPr lvl="1"/>
            <a:r>
              <a:rPr lang="en-ZA" dirty="0" smtClean="0"/>
              <a:t>Knowledge shared today is </a:t>
            </a:r>
            <a:r>
              <a:rPr lang="en-ZA" dirty="0"/>
              <a:t>knowledge gained at Lorenz' User Conference in Ireland in September 2012 and through the work we do at MRA Regulatory Consultants </a:t>
            </a:r>
            <a:r>
              <a:rPr lang="en-ZA" dirty="0" smtClean="0"/>
              <a:t>(MRA) on </a:t>
            </a:r>
            <a:r>
              <a:rPr lang="en-ZA" dirty="0"/>
              <a:t>a daily basis</a:t>
            </a:r>
            <a:r>
              <a:rPr lang="en-ZA" dirty="0" smtClean="0"/>
              <a:t>.</a:t>
            </a:r>
          </a:p>
          <a:p>
            <a:pPr marL="274320" lvl="1" indent="0">
              <a:buNone/>
            </a:pPr>
            <a:endParaRPr lang="en-ZA" dirty="0" smtClean="0"/>
          </a:p>
          <a:p>
            <a:pPr lvl="1"/>
            <a:r>
              <a:rPr lang="en-ZA" dirty="0" smtClean="0"/>
              <a:t>Thank you </a:t>
            </a:r>
            <a:r>
              <a:rPr lang="en-ZA" dirty="0" err="1" smtClean="0"/>
              <a:t>SAPRAA</a:t>
            </a:r>
            <a:r>
              <a:rPr lang="en-ZA" dirty="0" smtClean="0"/>
              <a:t> for the opportunity to present here today.</a:t>
            </a:r>
          </a:p>
          <a:p>
            <a:pPr marL="274320" lvl="1" indent="0">
              <a:buNone/>
            </a:pPr>
            <a:endParaRPr lang="en-ZA" dirty="0" smtClean="0"/>
          </a:p>
          <a:p>
            <a:r>
              <a:rPr lang="en-ZA" dirty="0" smtClean="0"/>
              <a:t>MRA is a docuBridge user and snapshots of builder images are taken from our compilation environment.</a:t>
            </a:r>
            <a:endParaRPr lang="en-ZA" dirty="0"/>
          </a:p>
        </p:txBody>
      </p:sp>
      <p:pic>
        <p:nvPicPr>
          <p:cNvPr id="5" name="Picture 2" descr="W:\M\MRA_REGULATORY\ADVERTS_&amp;_LOGO\LOGO\MRA-Logo_2012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38900"/>
            <a:ext cx="2004662" cy="7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3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Developments in 2012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98" y="1450305"/>
            <a:ext cx="8229600" cy="5141168"/>
          </a:xfrm>
        </p:spPr>
        <p:txBody>
          <a:bodyPr/>
          <a:lstStyle/>
          <a:p>
            <a:r>
              <a:rPr lang="en-ZA" dirty="0" smtClean="0"/>
              <a:t>In fact – not just in Europe… - ICH driven activity = Global</a:t>
            </a:r>
          </a:p>
          <a:p>
            <a:pPr lvl="1"/>
            <a:r>
              <a:rPr lang="en-ZA" dirty="0" smtClean="0"/>
              <a:t>USA</a:t>
            </a:r>
          </a:p>
          <a:p>
            <a:pPr lvl="1"/>
            <a:r>
              <a:rPr lang="en-ZA" dirty="0" smtClean="0"/>
              <a:t>Canada</a:t>
            </a:r>
          </a:p>
          <a:p>
            <a:pPr lvl="1"/>
            <a:r>
              <a:rPr lang="en-ZA" dirty="0" smtClean="0"/>
              <a:t>Other regions</a:t>
            </a:r>
          </a:p>
          <a:p>
            <a:r>
              <a:rPr lang="en-ZA" dirty="0" smtClean="0"/>
              <a:t>eCTD 4 / eCTD </a:t>
            </a:r>
            <a:r>
              <a:rPr lang="en-ZA" dirty="0" err="1" smtClean="0"/>
              <a:t>NMV</a:t>
            </a:r>
            <a:r>
              <a:rPr lang="en-ZA" dirty="0" smtClean="0"/>
              <a:t> – ICH M8, Endorsed 11 Nov. 2010</a:t>
            </a:r>
          </a:p>
          <a:p>
            <a:pPr lvl="1"/>
            <a:r>
              <a:rPr lang="en-ZA" dirty="0" smtClean="0"/>
              <a:t>eCTD 4 = The next major version (</a:t>
            </a:r>
            <a:r>
              <a:rPr lang="en-ZA" dirty="0" err="1" smtClean="0"/>
              <a:t>NMV</a:t>
            </a:r>
            <a:r>
              <a:rPr lang="en-ZA" dirty="0" smtClean="0"/>
              <a:t>) of the eCTD</a:t>
            </a:r>
          </a:p>
          <a:p>
            <a:pPr lvl="1"/>
            <a:r>
              <a:rPr lang="en-ZA" dirty="0" smtClean="0"/>
              <a:t>The challenge: to continue supporting the current ICH eCTD v3.2.2 and </a:t>
            </a:r>
            <a:r>
              <a:rPr lang="en-ZA" dirty="0" err="1" smtClean="0"/>
              <a:t>STF</a:t>
            </a:r>
            <a:r>
              <a:rPr lang="en-ZA" dirty="0" smtClean="0"/>
              <a:t> v2.6.1 requirements</a:t>
            </a:r>
          </a:p>
          <a:p>
            <a:pPr lvl="1"/>
            <a:r>
              <a:rPr lang="en-ZA" dirty="0" smtClean="0"/>
              <a:t>Implementation Plan for eCTD4 – in 4 Steps</a:t>
            </a:r>
          </a:p>
          <a:p>
            <a:pPr lvl="2"/>
            <a:r>
              <a:rPr lang="en-ZA" dirty="0" smtClean="0"/>
              <a:t>Currently in Step 2 – </a:t>
            </a:r>
            <a:r>
              <a:rPr lang="en-ZA" dirty="0"/>
              <a:t>Testing of the ICH eCTD v4.0 DRAFT Implementation Guide </a:t>
            </a:r>
            <a:r>
              <a:rPr lang="en-ZA" dirty="0" smtClean="0"/>
              <a:t>v1.0 as of June 2012 – March 2013.</a:t>
            </a:r>
          </a:p>
          <a:p>
            <a:pPr lvl="1"/>
            <a:r>
              <a:rPr lang="en-ZA" dirty="0" smtClean="0"/>
              <a:t>Subgroup to M2 Expert Working Group (</a:t>
            </a:r>
            <a:r>
              <a:rPr lang="en-ZA" dirty="0" err="1" smtClean="0"/>
              <a:t>EWG</a:t>
            </a:r>
            <a:r>
              <a:rPr lang="en-ZA" dirty="0" smtClean="0"/>
              <a:t>) responsible for the eCTD Specifications</a:t>
            </a:r>
          </a:p>
          <a:p>
            <a:endParaRPr lang="en-ZA" dirty="0" smtClean="0"/>
          </a:p>
          <a:p>
            <a:endParaRPr lang="en-ZA" dirty="0"/>
          </a:p>
        </p:txBody>
      </p:sp>
      <p:pic>
        <p:nvPicPr>
          <p:cNvPr id="5" name="Picture 2" descr="W:\M\MRA_REGULATORY\ADVERTS_&amp;_LOGO\LOGO\MRA-Logo_2012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38900"/>
            <a:ext cx="2004662" cy="7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609329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>
                <a:solidFill>
                  <a:srgbClr val="0070C0"/>
                </a:solidFill>
                <a:hlinkClick r:id="rId3"/>
              </a:rPr>
              <a:t>http://www.ich.org/</a:t>
            </a:r>
            <a:endParaRPr lang="en-ZA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22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/>
              <a:t>eCTD 4 </a:t>
            </a:r>
            <a:r>
              <a:rPr lang="en-ZA" b="1" dirty="0" smtClean="0"/>
              <a:t>/ eCTD </a:t>
            </a:r>
            <a:r>
              <a:rPr lang="en-ZA" b="1" dirty="0" err="1" smtClean="0"/>
              <a:t>NMV</a:t>
            </a:r>
            <a:r>
              <a:rPr lang="en-ZA" b="1" dirty="0" smtClean="0"/>
              <a:t> &amp; </a:t>
            </a:r>
            <a:br>
              <a:rPr lang="en-ZA" b="1" dirty="0" smtClean="0"/>
            </a:br>
            <a:r>
              <a:rPr lang="en-ZA" b="1" dirty="0" smtClean="0"/>
              <a:t>Regulated </a:t>
            </a:r>
            <a:r>
              <a:rPr lang="en-ZA" b="1" dirty="0"/>
              <a:t>Product Submission (</a:t>
            </a:r>
            <a:r>
              <a:rPr lang="en-ZA" b="1" dirty="0" err="1"/>
              <a:t>RPS</a:t>
            </a:r>
            <a:r>
              <a:rPr lang="en-ZA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03342"/>
            <a:ext cx="8229600" cy="381642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ZA" dirty="0" smtClean="0"/>
              <a:t>Setting the scene for document reusability, interoperability between builders and shared review (- the brave new world…)</a:t>
            </a:r>
          </a:p>
          <a:p>
            <a:pPr lvl="1">
              <a:spcBef>
                <a:spcPts val="1200"/>
              </a:spcBef>
            </a:pPr>
            <a:r>
              <a:rPr lang="en-ZA" dirty="0" smtClean="0"/>
              <a:t>Universally Unique Identifiers (</a:t>
            </a:r>
            <a:r>
              <a:rPr lang="en-ZA" dirty="0" err="1" smtClean="0"/>
              <a:t>UUI</a:t>
            </a:r>
            <a:r>
              <a:rPr lang="en-ZA" dirty="0" smtClean="0"/>
              <a:t>) </a:t>
            </a:r>
          </a:p>
          <a:p>
            <a:pPr lvl="3"/>
            <a:r>
              <a:rPr lang="en-ZA" dirty="0" smtClean="0"/>
              <a:t>for sequences in each application</a:t>
            </a:r>
          </a:p>
          <a:p>
            <a:pPr lvl="3"/>
            <a:r>
              <a:rPr lang="en-ZA" dirty="0" smtClean="0"/>
              <a:t>for each individual file</a:t>
            </a:r>
          </a:p>
          <a:p>
            <a:pPr lvl="3"/>
            <a:r>
              <a:rPr lang="en-ZA" dirty="0"/>
              <a:t>f</a:t>
            </a:r>
            <a:r>
              <a:rPr lang="en-ZA" dirty="0" smtClean="0"/>
              <a:t>or communication between Agency and </a:t>
            </a:r>
            <a:r>
              <a:rPr lang="en-ZA" dirty="0" smtClean="0"/>
              <a:t>Applicant – portal environment</a:t>
            </a:r>
            <a:endParaRPr lang="en-ZA" dirty="0" smtClean="0"/>
          </a:p>
          <a:p>
            <a:pPr lvl="1">
              <a:spcBef>
                <a:spcPts val="1200"/>
              </a:spcBef>
            </a:pPr>
            <a:r>
              <a:rPr lang="en-ZA" dirty="0" smtClean="0"/>
              <a:t>Controlled Vocabulary (CV) – harmonising terminology</a:t>
            </a:r>
            <a:endParaRPr lang="en-ZA" dirty="0"/>
          </a:p>
          <a:p>
            <a:pPr lvl="3"/>
            <a:r>
              <a:rPr lang="en-ZA" dirty="0" smtClean="0"/>
              <a:t>Drug Substance, </a:t>
            </a:r>
            <a:r>
              <a:rPr lang="en-ZA" dirty="0" smtClean="0"/>
              <a:t>Active Substance, Active </a:t>
            </a:r>
            <a:r>
              <a:rPr lang="en-ZA" dirty="0" smtClean="0"/>
              <a:t>Ingredient</a:t>
            </a:r>
          </a:p>
          <a:p>
            <a:pPr lvl="3"/>
            <a:r>
              <a:rPr lang="en-ZA" dirty="0" smtClean="0"/>
              <a:t>Drug Product, Finished Product</a:t>
            </a:r>
          </a:p>
        </p:txBody>
      </p:sp>
      <p:pic>
        <p:nvPicPr>
          <p:cNvPr id="5" name="Picture 2" descr="W:\M\MRA_REGULATORY\ADVERTS_&amp;_LOGO\LOGO\MRA-Logo_2012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38900"/>
            <a:ext cx="2004662" cy="7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609329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>
                <a:solidFill>
                  <a:srgbClr val="0070C0"/>
                </a:solidFill>
                <a:hlinkClick r:id="rId3"/>
              </a:rPr>
              <a:t>http://www.ich.org/</a:t>
            </a:r>
            <a:endParaRPr lang="en-ZA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/>
              <a:t>eCTD 4 / eCTD </a:t>
            </a:r>
            <a:r>
              <a:rPr lang="en-ZA" b="1" dirty="0" err="1"/>
              <a:t>NMV</a:t>
            </a:r>
            <a:r>
              <a:rPr lang="en-ZA" b="1" dirty="0"/>
              <a:t> &amp; </a:t>
            </a:r>
            <a:br>
              <a:rPr lang="en-ZA" b="1" dirty="0"/>
            </a:br>
            <a:r>
              <a:rPr lang="en-ZA" b="1" dirty="0"/>
              <a:t>Regulated Product Submission (</a:t>
            </a:r>
            <a:r>
              <a:rPr lang="en-ZA" b="1" dirty="0" err="1"/>
              <a:t>RPS</a:t>
            </a:r>
            <a:r>
              <a:rPr lang="en-ZA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8229600" cy="331236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ZA" dirty="0" smtClean="0"/>
              <a:t>Functional </a:t>
            </a:r>
            <a:r>
              <a:rPr lang="en-ZA" dirty="0" smtClean="0"/>
              <a:t>improvements</a:t>
            </a:r>
          </a:p>
          <a:p>
            <a:pPr lvl="3"/>
            <a:r>
              <a:rPr lang="en-ZA" dirty="0" smtClean="0"/>
              <a:t>Sequence Replication – content reusability</a:t>
            </a:r>
          </a:p>
          <a:p>
            <a:pPr lvl="3"/>
            <a:r>
              <a:rPr lang="en-ZA" dirty="0" smtClean="0"/>
              <a:t>Regulatory Activity – grouping sequences that apply to one activity</a:t>
            </a:r>
          </a:p>
          <a:p>
            <a:pPr lvl="3"/>
            <a:r>
              <a:rPr lang="en-ZA" dirty="0" smtClean="0"/>
              <a:t>Access to the entire application from any part of the application</a:t>
            </a:r>
          </a:p>
          <a:p>
            <a:pPr lvl="3"/>
            <a:r>
              <a:rPr lang="en-ZA" dirty="0" smtClean="0"/>
              <a:t>Capability to identify which eCTD sequence was used at which step of agency review</a:t>
            </a:r>
          </a:p>
          <a:p>
            <a:pPr lvl="3"/>
            <a:r>
              <a:rPr lang="en-ZA" dirty="0" smtClean="0"/>
              <a:t>Cross-referencing files across different sequences in one product’s lifecycle and, or across different products</a:t>
            </a:r>
          </a:p>
          <a:p>
            <a:pPr lvl="3"/>
            <a:r>
              <a:rPr lang="en-ZA" dirty="0" smtClean="0"/>
              <a:t>Compatibility across regions and across the </a:t>
            </a:r>
            <a:r>
              <a:rPr lang="en-ZA" dirty="0"/>
              <a:t>r</a:t>
            </a:r>
            <a:r>
              <a:rPr lang="en-ZA" dirty="0" smtClean="0"/>
              <a:t>egional  </a:t>
            </a:r>
            <a:r>
              <a:rPr lang="en-ZA" dirty="0" err="1" smtClean="0"/>
              <a:t>lifecycling</a:t>
            </a:r>
            <a:r>
              <a:rPr lang="en-ZA" dirty="0"/>
              <a:t> </a:t>
            </a:r>
            <a:r>
              <a:rPr lang="en-ZA" dirty="0" smtClean="0"/>
              <a:t>methodology / philosophy</a:t>
            </a:r>
          </a:p>
        </p:txBody>
      </p:sp>
      <p:pic>
        <p:nvPicPr>
          <p:cNvPr id="5" name="Picture 2" descr="W:\M\MRA_REGULATORY\ADVERTS_&amp;_LOGO\LOGO\MRA-Logo_2012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38900"/>
            <a:ext cx="2004662" cy="7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609329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>
                <a:solidFill>
                  <a:srgbClr val="0070C0"/>
                </a:solidFill>
                <a:hlinkClick r:id="rId3"/>
              </a:rPr>
              <a:t>http://www.ich.org/</a:t>
            </a:r>
            <a:endParaRPr lang="en-ZA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1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/>
              <a:t>eCTD 4 / eCTD </a:t>
            </a:r>
            <a:r>
              <a:rPr lang="en-ZA" b="1" dirty="0" err="1"/>
              <a:t>NMV</a:t>
            </a:r>
            <a:r>
              <a:rPr lang="en-ZA" b="1" dirty="0"/>
              <a:t> &amp; </a:t>
            </a:r>
            <a:br>
              <a:rPr lang="en-ZA" b="1" dirty="0"/>
            </a:br>
            <a:r>
              <a:rPr lang="en-ZA" b="1" dirty="0"/>
              <a:t>Regulated Product Submission (</a:t>
            </a:r>
            <a:r>
              <a:rPr lang="en-ZA" b="1" dirty="0" err="1"/>
              <a:t>RPS</a:t>
            </a:r>
            <a:r>
              <a:rPr lang="en-ZA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64" y="1844824"/>
            <a:ext cx="8229600" cy="345638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ZA" dirty="0" smtClean="0"/>
              <a:t>Maintaining similarity to the current eCTD file-leaf model in the eCTD </a:t>
            </a:r>
            <a:r>
              <a:rPr lang="en-ZA" dirty="0" err="1" smtClean="0"/>
              <a:t>NMV</a:t>
            </a:r>
            <a:r>
              <a:rPr lang="en-ZA" dirty="0" smtClean="0"/>
              <a:t> with the following exceptions:</a:t>
            </a:r>
          </a:p>
          <a:p>
            <a:pPr lvl="2">
              <a:spcBef>
                <a:spcPts val="1200"/>
              </a:spcBef>
            </a:pPr>
            <a:r>
              <a:rPr lang="en-ZA" dirty="0" smtClean="0"/>
              <a:t>Lifecycle changes to existing documents will allow only:</a:t>
            </a:r>
          </a:p>
          <a:p>
            <a:pPr lvl="3">
              <a:spcBef>
                <a:spcPts val="1200"/>
              </a:spcBef>
            </a:pPr>
            <a:r>
              <a:rPr lang="en-ZA" dirty="0" smtClean="0"/>
              <a:t>New</a:t>
            </a:r>
          </a:p>
          <a:p>
            <a:pPr lvl="3">
              <a:spcBef>
                <a:spcPts val="1200"/>
              </a:spcBef>
            </a:pPr>
            <a:r>
              <a:rPr lang="en-ZA" dirty="0" smtClean="0"/>
              <a:t>Replace</a:t>
            </a:r>
          </a:p>
          <a:p>
            <a:pPr lvl="3">
              <a:spcBef>
                <a:spcPts val="1200"/>
              </a:spcBef>
            </a:pPr>
            <a:r>
              <a:rPr lang="en-ZA" dirty="0" smtClean="0"/>
              <a:t>Delete</a:t>
            </a:r>
          </a:p>
          <a:p>
            <a:pPr lvl="3">
              <a:spcBef>
                <a:spcPts val="1200"/>
              </a:spcBef>
            </a:pPr>
            <a:r>
              <a:rPr lang="en-ZA" dirty="0" smtClean="0"/>
              <a:t>Appending documents will no longer be possible.</a:t>
            </a:r>
          </a:p>
          <a:p>
            <a:pPr lvl="2">
              <a:spcBef>
                <a:spcPts val="1200"/>
              </a:spcBef>
            </a:pPr>
            <a:r>
              <a:rPr lang="en-ZA" dirty="0" smtClean="0"/>
              <a:t>Supporting changes in granularity.</a:t>
            </a:r>
          </a:p>
        </p:txBody>
      </p:sp>
      <p:pic>
        <p:nvPicPr>
          <p:cNvPr id="5" name="Picture 2" descr="W:\M\MRA_REGULATORY\ADVERTS_&amp;_LOGO\LOGO\MRA-Logo_2012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38900"/>
            <a:ext cx="2004662" cy="7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609329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>
                <a:solidFill>
                  <a:srgbClr val="0070C0"/>
                </a:solidFill>
                <a:hlinkClick r:id="rId3"/>
              </a:rPr>
              <a:t>http://www.ich.org/</a:t>
            </a:r>
            <a:endParaRPr lang="en-ZA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/>
              <a:t>eCTD 4 / eCTD </a:t>
            </a:r>
            <a:r>
              <a:rPr lang="en-ZA" b="1" dirty="0" err="1"/>
              <a:t>NMV</a:t>
            </a:r>
            <a:r>
              <a:rPr lang="en-ZA" b="1" dirty="0"/>
              <a:t> &amp; </a:t>
            </a:r>
            <a:br>
              <a:rPr lang="en-ZA" b="1" dirty="0"/>
            </a:br>
            <a:r>
              <a:rPr lang="en-ZA" b="1" dirty="0"/>
              <a:t>Regulated Product Submission (</a:t>
            </a:r>
            <a:r>
              <a:rPr lang="en-ZA" b="1" dirty="0" err="1"/>
              <a:t>RPS</a:t>
            </a:r>
            <a:r>
              <a:rPr lang="en-ZA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61254"/>
            <a:ext cx="8229600" cy="3877646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</a:pPr>
            <a:r>
              <a:rPr lang="en-ZA" dirty="0" smtClean="0"/>
              <a:t>Validation improvements:</a:t>
            </a:r>
          </a:p>
          <a:p>
            <a:pPr lvl="2"/>
            <a:r>
              <a:rPr lang="en-ZA" dirty="0" smtClean="0"/>
              <a:t>ensure that the document specification (DTD) remains unchanged – MD5 checksums</a:t>
            </a:r>
          </a:p>
          <a:p>
            <a:pPr lvl="2"/>
            <a:r>
              <a:rPr lang="en-ZA" dirty="0" smtClean="0"/>
              <a:t>Should ensure that all files submitted are defined and referenced</a:t>
            </a:r>
          </a:p>
          <a:p>
            <a:pPr lvl="2"/>
            <a:r>
              <a:rPr lang="en-ZA" dirty="0" smtClean="0"/>
              <a:t>Support the use of controlled vocabularies for both harmonised metadata and regional metadata</a:t>
            </a:r>
          </a:p>
          <a:p>
            <a:pPr lvl="2"/>
            <a:r>
              <a:rPr lang="en-ZA" dirty="0" smtClean="0"/>
              <a:t>Specify date values in an unambiguous manner</a:t>
            </a:r>
          </a:p>
          <a:p>
            <a:pPr lvl="2"/>
            <a:r>
              <a:rPr lang="en-ZA" dirty="0" smtClean="0"/>
              <a:t>Integrity of electronic files within an instance</a:t>
            </a:r>
          </a:p>
          <a:p>
            <a:pPr lvl="2"/>
            <a:r>
              <a:rPr lang="en-ZA" dirty="0" smtClean="0"/>
              <a:t>Will not negate previous versions of the eCTD. These should remain valid submissions and reviewing tools should be able to review submissions made in terms of eCTD 3.2x specifications even </a:t>
            </a:r>
            <a:r>
              <a:rPr lang="en-ZA" dirty="0"/>
              <a:t>if they are enabled for eCTD </a:t>
            </a:r>
            <a:r>
              <a:rPr lang="en-ZA" dirty="0" err="1" smtClean="0"/>
              <a:t>NMV</a:t>
            </a:r>
            <a:r>
              <a:rPr lang="en-ZA" dirty="0" smtClean="0"/>
              <a:t>.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5" name="Picture 2" descr="W:\M\MRA_REGULATORY\ADVERTS_&amp;_LOGO\LOGO\MRA-Logo_2012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38900"/>
            <a:ext cx="2004662" cy="7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93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/>
              <a:t>eCTD 4 / eCTD </a:t>
            </a:r>
            <a:r>
              <a:rPr lang="en-ZA" b="1" dirty="0" err="1"/>
              <a:t>NMV</a:t>
            </a:r>
            <a:r>
              <a:rPr lang="en-ZA" b="1" dirty="0"/>
              <a:t> &amp; </a:t>
            </a:r>
            <a:br>
              <a:rPr lang="en-ZA" b="1" dirty="0"/>
            </a:br>
            <a:r>
              <a:rPr lang="en-ZA" b="1" dirty="0"/>
              <a:t>Regulated Product Submission (</a:t>
            </a:r>
            <a:r>
              <a:rPr lang="en-ZA" b="1" dirty="0" err="1"/>
              <a:t>RPS</a:t>
            </a:r>
            <a:r>
              <a:rPr lang="en-ZA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55699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ZA" dirty="0" smtClean="0"/>
              <a:t>Data transfer</a:t>
            </a:r>
          </a:p>
          <a:p>
            <a:pPr lvl="1">
              <a:spcBef>
                <a:spcPts val="1200"/>
              </a:spcBef>
            </a:pPr>
            <a:r>
              <a:rPr lang="en-ZA" dirty="0" smtClean="0"/>
              <a:t>Applicant </a:t>
            </a:r>
            <a:r>
              <a:rPr lang="en-ZA" dirty="0" smtClean="0">
                <a:sym typeface="Wingdings"/>
              </a:rPr>
              <a:t> Regulatory Authority / </a:t>
            </a:r>
            <a:r>
              <a:rPr lang="en-ZA" dirty="0">
                <a:sym typeface="Wingdings"/>
              </a:rPr>
              <a:t>Regulatory Authority  </a:t>
            </a:r>
            <a:r>
              <a:rPr lang="en-ZA" dirty="0"/>
              <a:t>Applicant</a:t>
            </a:r>
            <a:endParaRPr lang="en-ZA" dirty="0">
              <a:sym typeface="Wingdings"/>
            </a:endParaRPr>
          </a:p>
          <a:p>
            <a:pPr lvl="2">
              <a:spcBef>
                <a:spcPts val="1200"/>
              </a:spcBef>
            </a:pPr>
            <a:r>
              <a:rPr lang="en-ZA" dirty="0" smtClean="0">
                <a:sym typeface="Wingdings"/>
              </a:rPr>
              <a:t>No restriction on mechanism for transmitting - media type/network</a:t>
            </a:r>
          </a:p>
          <a:p>
            <a:pPr lvl="2">
              <a:spcBef>
                <a:spcPts val="1200"/>
              </a:spcBef>
            </a:pPr>
            <a:r>
              <a:rPr lang="en-ZA" dirty="0" smtClean="0">
                <a:sym typeface="Wingdings"/>
              </a:rPr>
              <a:t>Supporting 2-way communication</a:t>
            </a:r>
          </a:p>
          <a:p>
            <a:pPr lvl="2">
              <a:spcBef>
                <a:spcPts val="1200"/>
              </a:spcBef>
            </a:pPr>
            <a:r>
              <a:rPr lang="en-ZA" dirty="0" smtClean="0">
                <a:sym typeface="Wingdings"/>
              </a:rPr>
              <a:t>Enabling acknowledgement of receipt</a:t>
            </a:r>
          </a:p>
          <a:p>
            <a:pPr lvl="2">
              <a:spcBef>
                <a:spcPts val="1200"/>
              </a:spcBef>
            </a:pPr>
            <a:r>
              <a:rPr lang="en-ZA" dirty="0" smtClean="0">
                <a:sym typeface="Wingdings"/>
              </a:rPr>
              <a:t>Traceability and relationship between activities and sequence submission</a:t>
            </a:r>
          </a:p>
        </p:txBody>
      </p:sp>
      <p:pic>
        <p:nvPicPr>
          <p:cNvPr id="5" name="Picture 2" descr="W:\M\MRA_REGULATORY\ADVERTS_&amp;_LOGO\LOGO\MRA-Logo_2012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38900"/>
            <a:ext cx="2004662" cy="7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7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636</TotalTime>
  <Words>1544</Words>
  <Application>Microsoft Office PowerPoint</Application>
  <PresentationFormat>On-screen Show (4:3)</PresentationFormat>
  <Paragraphs>204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Clarity</vt:lpstr>
      <vt:lpstr>Update on Regulatory Developments around the eCTD in Europe and the Quantum Leap ahead for South Africa</vt:lpstr>
      <vt:lpstr>Agenda</vt:lpstr>
      <vt:lpstr>Introduction</vt:lpstr>
      <vt:lpstr>Developments in 2012</vt:lpstr>
      <vt:lpstr>eCTD 4 / eCTD NMV &amp;  Regulated Product Submission (RPS)</vt:lpstr>
      <vt:lpstr>eCTD 4 / eCTD NMV &amp;  Regulated Product Submission (RPS)</vt:lpstr>
      <vt:lpstr>eCTD 4 / eCTD NMV &amp;  Regulated Product Submission (RPS)</vt:lpstr>
      <vt:lpstr>eCTD 4 / eCTD NMV &amp;  Regulated Product Submission (RPS)</vt:lpstr>
      <vt:lpstr>eCTD 4 / eCTD NMV &amp;  Regulated Product Submission (RPS)</vt:lpstr>
      <vt:lpstr>ETICS III</vt:lpstr>
      <vt:lpstr>ETICS III</vt:lpstr>
      <vt:lpstr>ETICS III</vt:lpstr>
      <vt:lpstr>Further Developments in Europe - 2012</vt:lpstr>
      <vt:lpstr>Further Developments in 2012</vt:lpstr>
      <vt:lpstr>Further Developments in 2012</vt:lpstr>
      <vt:lpstr>Further Developments in 2012</vt:lpstr>
      <vt:lpstr>Further Developments in 2012</vt:lpstr>
      <vt:lpstr>The eCTD in CANADA </vt:lpstr>
      <vt:lpstr>Software Vendors </vt:lpstr>
      <vt:lpstr>Submission Ready Documents</vt:lpstr>
      <vt:lpstr>Submission Ready Documents -</vt:lpstr>
      <vt:lpstr>PowerPoint Presentation</vt:lpstr>
      <vt:lpstr>Submission Ready Documents - ICH</vt:lpstr>
      <vt:lpstr>Submission Ready Documents - ICH</vt:lpstr>
      <vt:lpstr>The Quantum Leap…</vt:lpstr>
      <vt:lpstr>PowerPoint Presentation</vt:lpstr>
      <vt:lpstr>The Quantum Leap…</vt:lpstr>
      <vt:lpstr>PowerPoint Presentation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Henriette Vienings</dc:creator>
  <cp:lastModifiedBy>Henriette Vienings</cp:lastModifiedBy>
  <cp:revision>66</cp:revision>
  <dcterms:created xsi:type="dcterms:W3CDTF">2012-11-15T07:31:28Z</dcterms:created>
  <dcterms:modified xsi:type="dcterms:W3CDTF">2012-11-15T20:22:35Z</dcterms:modified>
</cp:coreProperties>
</file>