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2" r:id="rId8"/>
    <p:sldId id="264"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5692E06-0E89-4807-A3E9-B90B4716F157}" type="datetimeFigureOut">
              <a:rPr lang="en-ZA" smtClean="0"/>
              <a:t>2014/09/12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372862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5692E06-0E89-4807-A3E9-B90B4716F157}" type="datetimeFigureOut">
              <a:rPr lang="en-ZA" smtClean="0"/>
              <a:t>2014/09/12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377557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5692E06-0E89-4807-A3E9-B90B4716F157}" type="datetimeFigureOut">
              <a:rPr lang="en-ZA" smtClean="0"/>
              <a:t>2014/09/12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214392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5692E06-0E89-4807-A3E9-B90B4716F157}" type="datetimeFigureOut">
              <a:rPr lang="en-ZA" smtClean="0"/>
              <a:t>2014/09/12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336546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92E06-0E89-4807-A3E9-B90B4716F157}" type="datetimeFigureOut">
              <a:rPr lang="en-ZA" smtClean="0"/>
              <a:t>2014/09/12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234658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5692E06-0E89-4807-A3E9-B90B4716F157}" type="datetimeFigureOut">
              <a:rPr lang="en-ZA" smtClean="0"/>
              <a:t>2014/09/12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203340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5692E06-0E89-4807-A3E9-B90B4716F157}" type="datetimeFigureOut">
              <a:rPr lang="en-ZA" smtClean="0"/>
              <a:t>2014/09/12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110739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5692E06-0E89-4807-A3E9-B90B4716F157}" type="datetimeFigureOut">
              <a:rPr lang="en-ZA" smtClean="0"/>
              <a:t>2014/09/12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239107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92E06-0E89-4807-A3E9-B90B4716F157}" type="datetimeFigureOut">
              <a:rPr lang="en-ZA" smtClean="0"/>
              <a:t>2014/09/12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16186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92E06-0E89-4807-A3E9-B90B4716F157}" type="datetimeFigureOut">
              <a:rPr lang="en-ZA" smtClean="0"/>
              <a:t>2014/09/12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146451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92E06-0E89-4807-A3E9-B90B4716F157}" type="datetimeFigureOut">
              <a:rPr lang="en-ZA" smtClean="0"/>
              <a:t>2014/09/12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C7101A8-5A9D-4E15-BA5C-4F24BF9F4D82}" type="slidenum">
              <a:rPr lang="en-ZA" smtClean="0"/>
              <a:t>‹#›</a:t>
            </a:fld>
            <a:endParaRPr lang="en-ZA"/>
          </a:p>
        </p:txBody>
      </p:sp>
    </p:spTree>
    <p:extLst>
      <p:ext uri="{BB962C8B-B14F-4D97-AF65-F5344CB8AC3E}">
        <p14:creationId xmlns:p14="http://schemas.microsoft.com/office/powerpoint/2010/main" val="383794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92E06-0E89-4807-A3E9-B90B4716F157}" type="datetimeFigureOut">
              <a:rPr lang="en-ZA" smtClean="0"/>
              <a:t>2014/09/12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101A8-5A9D-4E15-BA5C-4F24BF9F4D82}" type="slidenum">
              <a:rPr lang="en-ZA" smtClean="0"/>
              <a:t>‹#›</a:t>
            </a:fld>
            <a:endParaRPr lang="en-ZA"/>
          </a:p>
        </p:txBody>
      </p:sp>
    </p:spTree>
    <p:extLst>
      <p:ext uri="{BB962C8B-B14F-4D97-AF65-F5344CB8AC3E}">
        <p14:creationId xmlns:p14="http://schemas.microsoft.com/office/powerpoint/2010/main" val="397046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dghealth@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02791"/>
            <a:ext cx="7772400" cy="1470025"/>
          </a:xfrm>
        </p:spPr>
        <p:txBody>
          <a:bodyPr>
            <a:noAutofit/>
          </a:bodyPr>
          <a:lstStyle/>
          <a:p>
            <a:r>
              <a:rPr lang="en-ZA" sz="6000" dirty="0" smtClean="0">
                <a:latin typeface="Bella Donna" pitchFamily="66" charset="0"/>
              </a:rPr>
              <a:t>The Regulatory Discussion Group</a:t>
            </a:r>
            <a:endParaRPr lang="en-ZA" sz="6000" dirty="0">
              <a:latin typeface="Bella Donna" pitchFamily="66" charset="0"/>
            </a:endParaRPr>
          </a:p>
        </p:txBody>
      </p:sp>
      <p:sp>
        <p:nvSpPr>
          <p:cNvPr id="3" name="Subtitle 2"/>
          <p:cNvSpPr>
            <a:spLocks noGrp="1"/>
          </p:cNvSpPr>
          <p:nvPr>
            <p:ph type="subTitle" idx="1"/>
          </p:nvPr>
        </p:nvSpPr>
        <p:spPr>
          <a:xfrm>
            <a:off x="827584" y="4653136"/>
            <a:ext cx="7704856" cy="2088232"/>
          </a:xfrm>
        </p:spPr>
        <p:txBody>
          <a:bodyPr>
            <a:normAutofit fontScale="92500" lnSpcReduction="10000"/>
          </a:bodyPr>
          <a:lstStyle/>
          <a:p>
            <a:pPr algn="l"/>
            <a:r>
              <a:rPr lang="en-ZA" dirty="0" smtClean="0">
                <a:solidFill>
                  <a:schemeClr val="tx1"/>
                </a:solidFill>
              </a:rPr>
              <a:t>SAPRAA Meeting – 12.09.2014</a:t>
            </a:r>
          </a:p>
          <a:p>
            <a:pPr algn="l"/>
            <a:r>
              <a:rPr lang="en-ZA" dirty="0" smtClean="0">
                <a:solidFill>
                  <a:schemeClr val="tx1"/>
                </a:solidFill>
              </a:rPr>
              <a:t>Bytes Conference Centre, </a:t>
            </a:r>
            <a:r>
              <a:rPr lang="en-ZA" dirty="0" err="1" smtClean="0">
                <a:solidFill>
                  <a:schemeClr val="tx1"/>
                </a:solidFill>
              </a:rPr>
              <a:t>Midrand</a:t>
            </a:r>
            <a:endParaRPr lang="en-ZA" dirty="0" smtClean="0">
              <a:solidFill>
                <a:schemeClr val="tx1"/>
              </a:solidFill>
            </a:endParaRPr>
          </a:p>
          <a:p>
            <a:pPr algn="r"/>
            <a:endParaRPr lang="en-ZA" dirty="0" smtClean="0">
              <a:solidFill>
                <a:schemeClr val="tx1"/>
              </a:solidFill>
            </a:endParaRPr>
          </a:p>
          <a:p>
            <a:pPr algn="r"/>
            <a:r>
              <a:rPr lang="en-ZA" dirty="0" smtClean="0">
                <a:solidFill>
                  <a:schemeClr val="tx1"/>
                </a:solidFill>
              </a:rPr>
              <a:t>Henriette Vienings</a:t>
            </a:r>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38" y="1772816"/>
            <a:ext cx="2600325" cy="2667000"/>
          </a:xfrm>
          <a:prstGeom prst="rect">
            <a:avLst/>
          </a:prstGeom>
        </p:spPr>
      </p:pic>
    </p:spTree>
    <p:extLst>
      <p:ext uri="{BB962C8B-B14F-4D97-AF65-F5344CB8AC3E}">
        <p14:creationId xmlns:p14="http://schemas.microsoft.com/office/powerpoint/2010/main" val="3651668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ZA" sz="8800" dirty="0" smtClean="0">
                <a:latin typeface="Bella Donna" pitchFamily="66" charset="0"/>
              </a:rPr>
              <a:t>Thank you!</a:t>
            </a:r>
            <a:endParaRPr lang="en-ZA" sz="8800" dirty="0">
              <a:latin typeface="Bella Donna" pitchFamily="66" charset="0"/>
            </a:endParaRPr>
          </a:p>
        </p:txBody>
      </p:sp>
      <p:sp>
        <p:nvSpPr>
          <p:cNvPr id="3" name="Content Placeholder 2"/>
          <p:cNvSpPr>
            <a:spLocks noGrp="1"/>
          </p:cNvSpPr>
          <p:nvPr>
            <p:ph idx="1"/>
          </p:nvPr>
        </p:nvSpPr>
        <p:spPr>
          <a:xfrm>
            <a:off x="539552" y="5539388"/>
            <a:ext cx="8229600" cy="913948"/>
          </a:xfrm>
        </p:spPr>
        <p:txBody>
          <a:bodyPr>
            <a:normAutofit/>
          </a:bodyPr>
          <a:lstStyle/>
          <a:p>
            <a:pPr marL="400050" lvl="1" indent="0" algn="r">
              <a:spcBef>
                <a:spcPts val="0"/>
              </a:spcBef>
              <a:buNone/>
            </a:pPr>
            <a:r>
              <a:rPr lang="en-ZA" dirty="0" smtClean="0">
                <a:hlinkClick r:id="rId2"/>
              </a:rPr>
              <a:t>rdghealth@gmail.com</a:t>
            </a:r>
            <a:r>
              <a:rPr lang="en-ZA" dirty="0" smtClean="0"/>
              <a:t>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108127"/>
            <a:ext cx="4320480" cy="4431261"/>
          </a:xfrm>
          <a:prstGeom prst="rect">
            <a:avLst/>
          </a:prstGeom>
        </p:spPr>
      </p:pic>
    </p:spTree>
    <p:extLst>
      <p:ext uri="{BB962C8B-B14F-4D97-AF65-F5344CB8AC3E}">
        <p14:creationId xmlns:p14="http://schemas.microsoft.com/office/powerpoint/2010/main" val="1984696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8800" dirty="0" smtClean="0">
                <a:latin typeface="Bella Donna" pitchFamily="66" charset="0"/>
              </a:rPr>
              <a:t>Membership</a:t>
            </a:r>
            <a:endParaRPr lang="en-ZA" sz="8800" dirty="0">
              <a:latin typeface="Bella Donna" pitchFamily="66" charset="0"/>
            </a:endParaRPr>
          </a:p>
        </p:txBody>
      </p:sp>
      <p:sp>
        <p:nvSpPr>
          <p:cNvPr id="3" name="Content Placeholder 2"/>
          <p:cNvSpPr>
            <a:spLocks noGrp="1"/>
          </p:cNvSpPr>
          <p:nvPr>
            <p:ph idx="1"/>
          </p:nvPr>
        </p:nvSpPr>
        <p:spPr>
          <a:xfrm>
            <a:off x="467544" y="1782788"/>
            <a:ext cx="8229600" cy="4886572"/>
          </a:xfrm>
        </p:spPr>
        <p:txBody>
          <a:bodyPr>
            <a:normAutofit/>
          </a:bodyPr>
          <a:lstStyle/>
          <a:p>
            <a:r>
              <a:rPr lang="en-ZA" dirty="0" smtClean="0"/>
              <a:t>1</a:t>
            </a:r>
            <a:r>
              <a:rPr lang="en-ZA" baseline="30000" dirty="0" smtClean="0"/>
              <a:t>st</a:t>
            </a:r>
            <a:r>
              <a:rPr lang="en-ZA" dirty="0" smtClean="0"/>
              <a:t> meeting 28.02.2014 </a:t>
            </a:r>
          </a:p>
          <a:p>
            <a:pPr lvl="2"/>
            <a:r>
              <a:rPr lang="en-ZA" dirty="0" smtClean="0"/>
              <a:t>Discussion of CAMs regulations</a:t>
            </a:r>
          </a:p>
          <a:p>
            <a:r>
              <a:rPr lang="en-ZA" dirty="0" smtClean="0"/>
              <a:t>Members of the Group comprise </a:t>
            </a:r>
          </a:p>
          <a:p>
            <a:pPr lvl="1"/>
            <a:r>
              <a:rPr lang="en-ZA" dirty="0" smtClean="0"/>
              <a:t>Regulatory &amp; </a:t>
            </a:r>
            <a:r>
              <a:rPr lang="en-ZA" dirty="0" err="1" smtClean="0"/>
              <a:t>G</a:t>
            </a:r>
            <a:r>
              <a:rPr lang="en-ZA" baseline="-25000" dirty="0" err="1" smtClean="0"/>
              <a:t>x</a:t>
            </a:r>
            <a:r>
              <a:rPr lang="en-ZA" dirty="0" err="1" smtClean="0"/>
              <a:t>P</a:t>
            </a:r>
            <a:r>
              <a:rPr lang="en-ZA" dirty="0" smtClean="0"/>
              <a:t> Consultants</a:t>
            </a:r>
          </a:p>
          <a:p>
            <a:pPr lvl="1"/>
            <a:r>
              <a:rPr lang="en-ZA" dirty="0" smtClean="0"/>
              <a:t>Legal advisors</a:t>
            </a:r>
          </a:p>
          <a:p>
            <a:pPr lvl="1"/>
            <a:r>
              <a:rPr lang="en-ZA" dirty="0" smtClean="0"/>
              <a:t>Clinical experts / Medical Specialists</a:t>
            </a:r>
          </a:p>
          <a:p>
            <a:pPr lvl="1"/>
            <a:r>
              <a:rPr lang="en-ZA" dirty="0" smtClean="0"/>
              <a:t>Dieticians</a:t>
            </a:r>
          </a:p>
          <a:p>
            <a:pPr lvl="1"/>
            <a:r>
              <a:rPr lang="en-ZA" dirty="0" smtClean="0"/>
              <a:t>Key role players in the industry – RPs, CEOs etc.</a:t>
            </a:r>
          </a:p>
          <a:p>
            <a:pPr lvl="1"/>
            <a:r>
              <a:rPr lang="en-ZA" dirty="0" smtClean="0"/>
              <a:t>Complementary medicine practitioners</a:t>
            </a:r>
          </a:p>
          <a:p>
            <a:endParaRPr lang="en-Z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316259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42" y="274638"/>
            <a:ext cx="8610158" cy="1143000"/>
          </a:xfrm>
        </p:spPr>
        <p:txBody>
          <a:bodyPr>
            <a:noAutofit/>
          </a:bodyPr>
          <a:lstStyle/>
          <a:p>
            <a:pPr algn="l"/>
            <a:r>
              <a:rPr lang="en-ZA" sz="8000" dirty="0" smtClean="0">
                <a:latin typeface="Bella Donna" pitchFamily="66" charset="0"/>
              </a:rPr>
              <a:t>An </a:t>
            </a:r>
            <a:r>
              <a:rPr lang="en-ZA" sz="8000" dirty="0" err="1" smtClean="0">
                <a:latin typeface="Bella Donna" pitchFamily="66" charset="0"/>
              </a:rPr>
              <a:t>Universitas</a:t>
            </a:r>
            <a:endParaRPr lang="en-ZA" sz="8000" dirty="0">
              <a:latin typeface="Bella Donna" pitchFamily="66" charset="0"/>
            </a:endParaRPr>
          </a:p>
        </p:txBody>
      </p:sp>
      <p:sp>
        <p:nvSpPr>
          <p:cNvPr id="3" name="Content Placeholder 2"/>
          <p:cNvSpPr>
            <a:spLocks noGrp="1"/>
          </p:cNvSpPr>
          <p:nvPr>
            <p:ph idx="1"/>
          </p:nvPr>
        </p:nvSpPr>
        <p:spPr>
          <a:xfrm>
            <a:off x="467544" y="1594148"/>
            <a:ext cx="8229600" cy="4499148"/>
          </a:xfrm>
        </p:spPr>
        <p:txBody>
          <a:bodyPr>
            <a:normAutofit fontScale="92500" lnSpcReduction="20000"/>
          </a:bodyPr>
          <a:lstStyle/>
          <a:p>
            <a:pPr marL="0" indent="0">
              <a:spcBef>
                <a:spcPts val="0"/>
              </a:spcBef>
              <a:buNone/>
            </a:pPr>
            <a:r>
              <a:rPr lang="en-ZA" dirty="0" smtClean="0"/>
              <a:t>“…</a:t>
            </a:r>
            <a:r>
              <a:rPr lang="en-ZA" b="1" dirty="0" smtClean="0"/>
              <a:t>an </a:t>
            </a:r>
            <a:r>
              <a:rPr lang="en-ZA" b="1" dirty="0"/>
              <a:t>aggregation of individuals </a:t>
            </a:r>
            <a:endParaRPr lang="en-ZA" b="1" dirty="0" smtClean="0"/>
          </a:p>
          <a:p>
            <a:pPr marL="0" indent="0">
              <a:spcBef>
                <a:spcPts val="0"/>
              </a:spcBef>
              <a:buNone/>
            </a:pPr>
            <a:r>
              <a:rPr lang="en-ZA" b="1" dirty="0" smtClean="0"/>
              <a:t>forming</a:t>
            </a:r>
            <a:r>
              <a:rPr lang="en-ZA" dirty="0" smtClean="0"/>
              <a:t> </a:t>
            </a:r>
            <a:r>
              <a:rPr lang="en-ZA" b="1" dirty="0"/>
              <a:t>a</a:t>
            </a:r>
            <a:r>
              <a:rPr lang="en-ZA" dirty="0"/>
              <a:t> </a:t>
            </a:r>
            <a:r>
              <a:rPr lang="en-ZA" i="1" dirty="0"/>
              <a:t>persona </a:t>
            </a:r>
            <a:r>
              <a:rPr lang="en-ZA" dirty="0"/>
              <a:t>or </a:t>
            </a:r>
            <a:r>
              <a:rPr lang="en-ZA" b="1" dirty="0"/>
              <a:t>entity</a:t>
            </a:r>
            <a:r>
              <a:rPr lang="en-ZA" dirty="0"/>
              <a:t>, having </a:t>
            </a:r>
            <a:endParaRPr lang="en-ZA" dirty="0" smtClean="0"/>
          </a:p>
          <a:p>
            <a:pPr marL="0" indent="0">
              <a:spcBef>
                <a:spcPts val="0"/>
              </a:spcBef>
              <a:buNone/>
            </a:pPr>
            <a:r>
              <a:rPr lang="en-ZA" dirty="0" smtClean="0"/>
              <a:t>the capacity </a:t>
            </a:r>
            <a:r>
              <a:rPr lang="en-ZA" dirty="0"/>
              <a:t>of acquiring rights and </a:t>
            </a:r>
            <a:endParaRPr lang="en-ZA" dirty="0" smtClean="0"/>
          </a:p>
          <a:p>
            <a:pPr marL="0" indent="0">
              <a:spcBef>
                <a:spcPts val="0"/>
              </a:spcBef>
              <a:buNone/>
            </a:pPr>
            <a:r>
              <a:rPr lang="en-ZA" dirty="0" smtClean="0"/>
              <a:t>incurring </a:t>
            </a:r>
            <a:r>
              <a:rPr lang="en-ZA" dirty="0"/>
              <a:t>obligations to a great </a:t>
            </a:r>
            <a:r>
              <a:rPr lang="en-ZA" dirty="0" smtClean="0"/>
              <a:t>extent</a:t>
            </a:r>
          </a:p>
          <a:p>
            <a:pPr marL="0" indent="0">
              <a:spcBef>
                <a:spcPts val="0"/>
              </a:spcBef>
              <a:buNone/>
            </a:pPr>
            <a:r>
              <a:rPr lang="en-ZA" dirty="0" smtClean="0"/>
              <a:t>as </a:t>
            </a:r>
            <a:r>
              <a:rPr lang="en-ZA" dirty="0"/>
              <a:t>a human being. </a:t>
            </a:r>
            <a:r>
              <a:rPr lang="en-ZA" b="1" dirty="0" smtClean="0"/>
              <a:t>An</a:t>
            </a:r>
            <a:r>
              <a:rPr lang="en-ZA" b="1" dirty="0"/>
              <a:t> </a:t>
            </a:r>
            <a:r>
              <a:rPr lang="en-ZA" b="1" i="1" dirty="0" err="1"/>
              <a:t>universitas</a:t>
            </a:r>
            <a:r>
              <a:rPr lang="en-ZA" b="1" i="1" dirty="0"/>
              <a:t> </a:t>
            </a:r>
            <a:r>
              <a:rPr lang="en-ZA" b="1" dirty="0"/>
              <a:t>is </a:t>
            </a:r>
            <a:r>
              <a:rPr lang="en-ZA" b="1" dirty="0" smtClean="0"/>
              <a:t>distinguished </a:t>
            </a:r>
            <a:r>
              <a:rPr lang="en-ZA" dirty="0" smtClean="0"/>
              <a:t>from </a:t>
            </a:r>
            <a:r>
              <a:rPr lang="en-ZA" dirty="0"/>
              <a:t>a mere association of </a:t>
            </a:r>
            <a:r>
              <a:rPr lang="en-ZA" dirty="0" smtClean="0"/>
              <a:t>individuals </a:t>
            </a:r>
            <a:r>
              <a:rPr lang="en-ZA" b="1" dirty="0"/>
              <a:t>by the fact that it is </a:t>
            </a:r>
            <a:r>
              <a:rPr lang="en-ZA" b="1" dirty="0" smtClean="0"/>
              <a:t>an entity </a:t>
            </a:r>
            <a:r>
              <a:rPr lang="en-ZA" b="1" dirty="0"/>
              <a:t>distinct from the individuals forming it</a:t>
            </a:r>
            <a:r>
              <a:rPr lang="en-ZA" dirty="0"/>
              <a:t>, that its capacity to acquire rights or incur obligations is distinct from that of its members, which are acquired </a:t>
            </a:r>
            <a:r>
              <a:rPr lang="en-ZA" dirty="0" smtClean="0"/>
              <a:t>or </a:t>
            </a:r>
            <a:r>
              <a:rPr lang="en-ZA" dirty="0"/>
              <a:t>incurred for the body as a whole, and not for the individual members.”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260648"/>
            <a:ext cx="2600325" cy="2667000"/>
          </a:xfrm>
          <a:prstGeom prst="rect">
            <a:avLst/>
          </a:prstGeom>
        </p:spPr>
      </p:pic>
      <p:sp>
        <p:nvSpPr>
          <p:cNvPr id="5" name="TextBox 4"/>
          <p:cNvSpPr txBox="1"/>
          <p:nvPr/>
        </p:nvSpPr>
        <p:spPr>
          <a:xfrm>
            <a:off x="76642" y="6278710"/>
            <a:ext cx="8928992" cy="523220"/>
          </a:xfrm>
          <a:prstGeom prst="rect">
            <a:avLst/>
          </a:prstGeom>
          <a:noFill/>
        </p:spPr>
        <p:txBody>
          <a:bodyPr wrap="square" rtlCol="0">
            <a:spAutoFit/>
          </a:bodyPr>
          <a:lstStyle/>
          <a:p>
            <a:r>
              <a:rPr lang="en-ZA" sz="1400" dirty="0" smtClean="0"/>
              <a:t>Common Law Origin.  </a:t>
            </a:r>
            <a:r>
              <a:rPr lang="en-ZA" sz="1400" dirty="0"/>
              <a:t>According to </a:t>
            </a:r>
            <a:r>
              <a:rPr lang="en-ZA" sz="1400" i="1" dirty="0"/>
              <a:t>Morrison v Standard Building Society </a:t>
            </a:r>
            <a:r>
              <a:rPr lang="en-ZA" sz="1400" dirty="0"/>
              <a:t>supra and </a:t>
            </a:r>
            <a:r>
              <a:rPr lang="en-ZA" sz="1400" i="1" dirty="0" err="1"/>
              <a:t>Dadoo</a:t>
            </a:r>
            <a:r>
              <a:rPr lang="en-ZA" sz="1400" i="1" dirty="0"/>
              <a:t> Ltd v Krugersdorp Municipal Council </a:t>
            </a:r>
            <a:r>
              <a:rPr lang="en-ZA" sz="1400" dirty="0"/>
              <a:t>1920 AD 530 550 an </a:t>
            </a:r>
            <a:r>
              <a:rPr lang="en-ZA" sz="1400" i="1" dirty="0" err="1"/>
              <a:t>universitas</a:t>
            </a:r>
            <a:r>
              <a:rPr lang="en-ZA" sz="1400" i="1" dirty="0"/>
              <a:t> </a:t>
            </a:r>
            <a:r>
              <a:rPr lang="en-ZA" sz="1400" dirty="0"/>
              <a:t>is not a legal fiction, but a legal </a:t>
            </a:r>
            <a:r>
              <a:rPr lang="en-ZA" sz="1400" dirty="0" smtClean="0"/>
              <a:t>reality.</a:t>
            </a:r>
            <a:endParaRPr lang="en-ZA" sz="1200" dirty="0"/>
          </a:p>
        </p:txBody>
      </p:sp>
    </p:spTree>
    <p:extLst>
      <p:ext uri="{BB962C8B-B14F-4D97-AF65-F5344CB8AC3E}">
        <p14:creationId xmlns:p14="http://schemas.microsoft.com/office/powerpoint/2010/main" val="62030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8800" dirty="0" smtClean="0">
                <a:latin typeface="Bella Donna" pitchFamily="66" charset="0"/>
              </a:rPr>
              <a:t>Subjects</a:t>
            </a:r>
            <a:endParaRPr lang="en-ZA" sz="8800" dirty="0">
              <a:latin typeface="Bella Donna" pitchFamily="66" charset="0"/>
            </a:endParaRPr>
          </a:p>
        </p:txBody>
      </p:sp>
      <p:sp>
        <p:nvSpPr>
          <p:cNvPr id="3" name="Content Placeholder 2"/>
          <p:cNvSpPr>
            <a:spLocks noGrp="1"/>
          </p:cNvSpPr>
          <p:nvPr>
            <p:ph idx="1"/>
          </p:nvPr>
        </p:nvSpPr>
        <p:spPr>
          <a:xfrm>
            <a:off x="457200" y="1450132"/>
            <a:ext cx="8229600" cy="5407868"/>
          </a:xfrm>
        </p:spPr>
        <p:txBody>
          <a:bodyPr>
            <a:normAutofit fontScale="92500" lnSpcReduction="10000"/>
          </a:bodyPr>
          <a:lstStyle/>
          <a:p>
            <a:pPr>
              <a:lnSpc>
                <a:spcPct val="110000"/>
              </a:lnSpc>
              <a:spcBef>
                <a:spcPts val="0"/>
              </a:spcBef>
            </a:pPr>
            <a:r>
              <a:rPr lang="en-ZA" b="1" dirty="0" smtClean="0"/>
              <a:t>Healthcare &amp; Wellness Products </a:t>
            </a:r>
          </a:p>
          <a:p>
            <a:pPr marL="400050" lvl="1" indent="0">
              <a:lnSpc>
                <a:spcPct val="110000"/>
              </a:lnSpc>
              <a:spcBef>
                <a:spcPts val="0"/>
              </a:spcBef>
              <a:buNone/>
            </a:pPr>
            <a:r>
              <a:rPr lang="en-ZA" sz="3200" b="1" dirty="0" smtClean="0"/>
              <a:t>Regulations</a:t>
            </a:r>
            <a:r>
              <a:rPr lang="en-ZA" sz="3200" dirty="0" smtClean="0"/>
              <a:t>, including </a:t>
            </a:r>
            <a:r>
              <a:rPr lang="en-ZA" sz="3200" dirty="0" err="1"/>
              <a:t>c</a:t>
            </a:r>
            <a:r>
              <a:rPr lang="en-ZA" sz="3200" dirty="0" err="1" smtClean="0"/>
              <a:t>omple</a:t>
            </a:r>
            <a:r>
              <a:rPr lang="en-ZA" sz="3200" dirty="0" smtClean="0"/>
              <a:t>-</a:t>
            </a:r>
          </a:p>
          <a:p>
            <a:pPr marL="400050" lvl="1" indent="0">
              <a:lnSpc>
                <a:spcPct val="110000"/>
              </a:lnSpc>
              <a:spcBef>
                <a:spcPts val="0"/>
              </a:spcBef>
              <a:buNone/>
            </a:pPr>
            <a:r>
              <a:rPr lang="en-ZA" sz="3200" dirty="0" err="1" smtClean="0"/>
              <a:t>mentary</a:t>
            </a:r>
            <a:r>
              <a:rPr lang="en-ZA" sz="3200" dirty="0" smtClean="0"/>
              <a:t> medicines and modern</a:t>
            </a:r>
          </a:p>
          <a:p>
            <a:pPr marL="400050" lvl="1" indent="0">
              <a:lnSpc>
                <a:spcPct val="110000"/>
              </a:lnSpc>
              <a:spcBef>
                <a:spcPts val="0"/>
              </a:spcBef>
              <a:buNone/>
            </a:pPr>
            <a:r>
              <a:rPr lang="en-ZA" sz="3200" dirty="0" smtClean="0"/>
              <a:t>wellness products</a:t>
            </a:r>
          </a:p>
          <a:p>
            <a:pPr marL="857250" lvl="1" indent="-457200">
              <a:buFont typeface="Arial" pitchFamily="34" charset="0"/>
              <a:buChar char="•"/>
            </a:pPr>
            <a:r>
              <a:rPr lang="en-ZA" sz="3200" dirty="0" smtClean="0"/>
              <a:t>Proposal submitted to MCC and presented to Council</a:t>
            </a:r>
          </a:p>
          <a:p>
            <a:pPr marL="857250" lvl="1" indent="-457200">
              <a:buFont typeface="Arial" pitchFamily="34" charset="0"/>
              <a:buChar char="•"/>
            </a:pPr>
            <a:r>
              <a:rPr lang="en-ZA" sz="3200" dirty="0" smtClean="0"/>
              <a:t>Proposing the inclusion of HC&amp;W products in Category A regulations without a separate definition; creating therapeutic classifications under Section 25 of the Medicines Act for call-up of individual therapies as deemed necessary by Council.</a:t>
            </a:r>
            <a:endParaRPr lang="en-ZA"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530322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8800" dirty="0" smtClean="0">
                <a:latin typeface="Bella Donna" pitchFamily="66" charset="0"/>
              </a:rPr>
              <a:t>Subjects</a:t>
            </a:r>
            <a:endParaRPr lang="en-ZA" sz="8800" dirty="0">
              <a:latin typeface="Bella Donna" pitchFamily="66" charset="0"/>
            </a:endParaRPr>
          </a:p>
        </p:txBody>
      </p:sp>
      <p:sp>
        <p:nvSpPr>
          <p:cNvPr id="3" name="Content Placeholder 2"/>
          <p:cNvSpPr>
            <a:spLocks noGrp="1"/>
          </p:cNvSpPr>
          <p:nvPr>
            <p:ph idx="1"/>
          </p:nvPr>
        </p:nvSpPr>
        <p:spPr>
          <a:xfrm>
            <a:off x="457200" y="1450132"/>
            <a:ext cx="8229600" cy="5407868"/>
          </a:xfrm>
        </p:spPr>
        <p:txBody>
          <a:bodyPr>
            <a:normAutofit lnSpcReduction="10000"/>
          </a:bodyPr>
          <a:lstStyle/>
          <a:p>
            <a:pPr>
              <a:lnSpc>
                <a:spcPct val="110000"/>
              </a:lnSpc>
              <a:spcBef>
                <a:spcPts val="0"/>
              </a:spcBef>
            </a:pPr>
            <a:r>
              <a:rPr lang="en-ZA" sz="3200" b="1" dirty="0" smtClean="0"/>
              <a:t>Medical Devices Regulations</a:t>
            </a:r>
          </a:p>
          <a:p>
            <a:pPr marL="457200" lvl="1" indent="0">
              <a:lnSpc>
                <a:spcPct val="110000"/>
              </a:lnSpc>
              <a:spcBef>
                <a:spcPts val="0"/>
              </a:spcBef>
              <a:buNone/>
            </a:pPr>
            <a:r>
              <a:rPr lang="en-ZA" sz="2800" dirty="0" smtClean="0"/>
              <a:t>Draft Regulations were discussed </a:t>
            </a:r>
          </a:p>
          <a:p>
            <a:pPr marL="457200" lvl="1" indent="0">
              <a:lnSpc>
                <a:spcPct val="110000"/>
              </a:lnSpc>
              <a:spcBef>
                <a:spcPts val="0"/>
              </a:spcBef>
              <a:buNone/>
            </a:pPr>
            <a:r>
              <a:rPr lang="en-ZA" sz="2800" dirty="0" smtClean="0"/>
              <a:t>with SAMED and SALDA members to </a:t>
            </a:r>
          </a:p>
          <a:p>
            <a:pPr marL="457200" lvl="1" indent="0">
              <a:lnSpc>
                <a:spcPct val="110000"/>
              </a:lnSpc>
              <a:spcBef>
                <a:spcPts val="0"/>
              </a:spcBef>
              <a:buNone/>
            </a:pPr>
            <a:r>
              <a:rPr lang="en-ZA" dirty="0"/>
              <a:t>d</a:t>
            </a:r>
            <a:r>
              <a:rPr lang="en-ZA" dirty="0" smtClean="0"/>
              <a:t>etermine the need for an RDG comment to be submitted.</a:t>
            </a:r>
          </a:p>
          <a:p>
            <a:pPr>
              <a:lnSpc>
                <a:spcPct val="110000"/>
              </a:lnSpc>
              <a:spcBef>
                <a:spcPts val="0"/>
              </a:spcBef>
            </a:pPr>
            <a:r>
              <a:rPr lang="en-ZA" sz="3600" b="1" dirty="0" err="1" smtClean="0"/>
              <a:t>Galderma</a:t>
            </a:r>
            <a:r>
              <a:rPr lang="en-ZA" sz="3600" b="1" dirty="0" smtClean="0"/>
              <a:t> Judgement</a:t>
            </a:r>
            <a:r>
              <a:rPr lang="en-ZA" sz="3600" dirty="0" smtClean="0"/>
              <a:t> </a:t>
            </a:r>
          </a:p>
          <a:p>
            <a:pPr marL="457200" lvl="1" indent="0">
              <a:lnSpc>
                <a:spcPct val="110000"/>
              </a:lnSpc>
              <a:spcBef>
                <a:spcPts val="0"/>
              </a:spcBef>
              <a:buNone/>
            </a:pPr>
            <a:r>
              <a:rPr lang="en-ZA" dirty="0" smtClean="0"/>
              <a:t>A letter was sent to the MCC requesting clarity on the interpretation of the RDG members of the Medicines Act and the controls around licensing, import of medicines and sale of combination devices. </a:t>
            </a:r>
            <a:endParaRPr lang="en-Z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1586930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8800" dirty="0" smtClean="0">
                <a:latin typeface="Bella Donna" pitchFamily="66" charset="0"/>
              </a:rPr>
              <a:t>Subjects</a:t>
            </a:r>
            <a:endParaRPr lang="en-ZA" sz="8800" dirty="0">
              <a:latin typeface="Bella Donna" pitchFamily="66" charset="0"/>
            </a:endParaRPr>
          </a:p>
        </p:txBody>
      </p:sp>
      <p:sp>
        <p:nvSpPr>
          <p:cNvPr id="3" name="Content Placeholder 2"/>
          <p:cNvSpPr>
            <a:spLocks noGrp="1"/>
          </p:cNvSpPr>
          <p:nvPr>
            <p:ph idx="1"/>
          </p:nvPr>
        </p:nvSpPr>
        <p:spPr>
          <a:xfrm>
            <a:off x="457200" y="1450132"/>
            <a:ext cx="8229600" cy="5407868"/>
          </a:xfrm>
        </p:spPr>
        <p:txBody>
          <a:bodyPr>
            <a:normAutofit/>
          </a:bodyPr>
          <a:lstStyle/>
          <a:p>
            <a:pPr>
              <a:lnSpc>
                <a:spcPct val="110000"/>
              </a:lnSpc>
              <a:spcBef>
                <a:spcPts val="0"/>
              </a:spcBef>
            </a:pPr>
            <a:r>
              <a:rPr lang="en-ZA" b="1" dirty="0" smtClean="0"/>
              <a:t>Foodstuff </a:t>
            </a:r>
            <a:r>
              <a:rPr lang="en-ZA" sz="3200" b="1" dirty="0" smtClean="0"/>
              <a:t>Regulations</a:t>
            </a:r>
          </a:p>
          <a:p>
            <a:pPr marL="457200" lvl="1" indent="0">
              <a:lnSpc>
                <a:spcPct val="110000"/>
              </a:lnSpc>
              <a:spcBef>
                <a:spcPts val="0"/>
              </a:spcBef>
              <a:buNone/>
            </a:pPr>
            <a:r>
              <a:rPr lang="en-ZA" sz="2800" dirty="0" smtClean="0"/>
              <a:t>Draft Regulations were discussed </a:t>
            </a:r>
          </a:p>
          <a:p>
            <a:pPr marL="457200" lvl="1" indent="0">
              <a:lnSpc>
                <a:spcPct val="110000"/>
              </a:lnSpc>
              <a:spcBef>
                <a:spcPts val="0"/>
              </a:spcBef>
              <a:buNone/>
            </a:pPr>
            <a:r>
              <a:rPr lang="en-ZA" sz="2800" dirty="0" smtClean="0"/>
              <a:t>within the Group to understand the </a:t>
            </a:r>
          </a:p>
          <a:p>
            <a:pPr marL="457200" lvl="1" indent="0">
              <a:lnSpc>
                <a:spcPct val="110000"/>
              </a:lnSpc>
              <a:spcBef>
                <a:spcPts val="0"/>
              </a:spcBef>
              <a:buNone/>
            </a:pPr>
            <a:r>
              <a:rPr lang="en-ZA" sz="2800" dirty="0" smtClean="0"/>
              <a:t>implications of the lack of a food supplement category, the use of dosage forms etc. </a:t>
            </a:r>
            <a:endParaRPr lang="en-ZA" dirty="0" smtClean="0"/>
          </a:p>
          <a:p>
            <a:pPr>
              <a:lnSpc>
                <a:spcPct val="110000"/>
              </a:lnSpc>
              <a:spcBef>
                <a:spcPts val="0"/>
              </a:spcBef>
            </a:pPr>
            <a:r>
              <a:rPr lang="en-ZA" b="1" dirty="0" smtClean="0"/>
              <a:t>Pricing Regulations</a:t>
            </a:r>
            <a:endParaRPr lang="en-ZA" dirty="0" smtClean="0"/>
          </a:p>
          <a:p>
            <a:pPr marL="457200" lvl="1" indent="0">
              <a:lnSpc>
                <a:spcPct val="110000"/>
              </a:lnSpc>
              <a:spcBef>
                <a:spcPts val="0"/>
              </a:spcBef>
              <a:buNone/>
            </a:pPr>
            <a:r>
              <a:rPr lang="en-ZA" dirty="0" smtClean="0"/>
              <a:t>The discussion is </a:t>
            </a:r>
            <a:r>
              <a:rPr lang="en-ZA" dirty="0" err="1" smtClean="0"/>
              <a:t>ongoing</a:t>
            </a:r>
            <a:r>
              <a:rPr lang="en-ZA" dirty="0" smtClean="0"/>
              <a:t> as to the need for the pricing regulations, their position within the Medicines Act etc.</a:t>
            </a:r>
          </a:p>
          <a:p>
            <a:pPr marL="457200" lvl="1" indent="0">
              <a:lnSpc>
                <a:spcPct val="110000"/>
              </a:lnSpc>
              <a:spcBef>
                <a:spcPts val="0"/>
              </a:spcBef>
              <a:buNone/>
            </a:pPr>
            <a:r>
              <a:rPr lang="en-ZA" dirty="0" smtClean="0"/>
              <a:t>Discussions with various role players in this field are currently being pursued.</a:t>
            </a:r>
            <a:endParaRPr lang="en-Z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328481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5400" dirty="0" smtClean="0">
                <a:latin typeface="Bella Donna" pitchFamily="66" charset="0"/>
              </a:rPr>
              <a:t>External Discussions</a:t>
            </a:r>
            <a:endParaRPr lang="en-ZA" sz="5400" dirty="0">
              <a:latin typeface="Bella Donna" pitchFamily="66" charset="0"/>
            </a:endParaRPr>
          </a:p>
        </p:txBody>
      </p:sp>
      <p:sp>
        <p:nvSpPr>
          <p:cNvPr id="3" name="Content Placeholder 2"/>
          <p:cNvSpPr>
            <a:spLocks noGrp="1"/>
          </p:cNvSpPr>
          <p:nvPr>
            <p:ph idx="1"/>
          </p:nvPr>
        </p:nvSpPr>
        <p:spPr>
          <a:xfrm>
            <a:off x="457200" y="1450132"/>
            <a:ext cx="8229600" cy="5407868"/>
          </a:xfrm>
        </p:spPr>
        <p:txBody>
          <a:bodyPr>
            <a:normAutofit lnSpcReduction="10000"/>
          </a:bodyPr>
          <a:lstStyle/>
          <a:p>
            <a:pPr>
              <a:spcBef>
                <a:spcPts val="0"/>
              </a:spcBef>
            </a:pPr>
            <a:r>
              <a:rPr lang="en-ZA" b="1" dirty="0" smtClean="0"/>
              <a:t>Discussions have been held </a:t>
            </a:r>
            <a:r>
              <a:rPr lang="en-ZA" dirty="0" smtClean="0"/>
              <a:t>with </a:t>
            </a:r>
          </a:p>
          <a:p>
            <a:pPr marL="400050" lvl="1" indent="0">
              <a:spcBef>
                <a:spcPts val="0"/>
              </a:spcBef>
              <a:buNone/>
            </a:pPr>
            <a:r>
              <a:rPr lang="en-ZA" sz="3200" dirty="0" smtClean="0"/>
              <a:t>various role players in the </a:t>
            </a:r>
          </a:p>
          <a:p>
            <a:pPr marL="400050" lvl="1" indent="0">
              <a:spcBef>
                <a:spcPts val="0"/>
              </a:spcBef>
              <a:buNone/>
            </a:pPr>
            <a:r>
              <a:rPr lang="en-ZA" sz="3200" dirty="0" smtClean="0"/>
              <a:t>industry during the formulation </a:t>
            </a:r>
          </a:p>
          <a:p>
            <a:pPr marL="400050" lvl="1" indent="0">
              <a:spcBef>
                <a:spcPts val="0"/>
              </a:spcBef>
              <a:buNone/>
            </a:pPr>
            <a:r>
              <a:rPr lang="en-ZA" sz="3200" dirty="0" smtClean="0"/>
              <a:t>of RDG proposals, comments on regulations and Court rulings and position statements. Some of the discussions have involved: HPA, SMASA &amp; SAMED.</a:t>
            </a:r>
          </a:p>
          <a:p>
            <a:pPr marL="457200" indent="-457200">
              <a:spcBef>
                <a:spcPts val="0"/>
              </a:spcBef>
            </a:pPr>
            <a:r>
              <a:rPr lang="en-ZA" dirty="0" smtClean="0"/>
              <a:t>Discussions with the DTI, Parliamentary Portfolio Committee on Health and other industry groups are under discussion at present.</a:t>
            </a:r>
          </a:p>
          <a:p>
            <a:pPr marL="400050" lvl="1" indent="0">
              <a:spcBef>
                <a:spcPts val="0"/>
              </a:spcBef>
              <a:buNone/>
            </a:pPr>
            <a:endParaRPr lang="en-ZA"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2395510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8800" dirty="0" smtClean="0">
                <a:latin typeface="Bella Donna" pitchFamily="66" charset="0"/>
              </a:rPr>
              <a:t>Workshops</a:t>
            </a:r>
            <a:endParaRPr lang="en-ZA" sz="8800" dirty="0">
              <a:latin typeface="Bella Donna" pitchFamily="66" charset="0"/>
            </a:endParaRPr>
          </a:p>
        </p:txBody>
      </p:sp>
      <p:sp>
        <p:nvSpPr>
          <p:cNvPr id="3" name="Content Placeholder 2"/>
          <p:cNvSpPr>
            <a:spLocks noGrp="1"/>
          </p:cNvSpPr>
          <p:nvPr>
            <p:ph idx="1"/>
          </p:nvPr>
        </p:nvSpPr>
        <p:spPr>
          <a:xfrm>
            <a:off x="539552" y="2564904"/>
            <a:ext cx="8229600" cy="3240360"/>
          </a:xfrm>
        </p:spPr>
        <p:txBody>
          <a:bodyPr>
            <a:normAutofit/>
          </a:bodyPr>
          <a:lstStyle/>
          <a:p>
            <a:pPr marL="400050" lvl="1" indent="0">
              <a:spcBef>
                <a:spcPts val="0"/>
              </a:spcBef>
              <a:buNone/>
            </a:pPr>
            <a:r>
              <a:rPr lang="en-ZA" sz="3200" b="1" dirty="0" smtClean="0"/>
              <a:t>7 October 2014</a:t>
            </a:r>
          </a:p>
          <a:p>
            <a:pPr marL="400050" lvl="1" indent="0">
              <a:spcBef>
                <a:spcPts val="0"/>
              </a:spcBef>
              <a:buNone/>
            </a:pPr>
            <a:endParaRPr lang="en-ZA" sz="3200" b="1" dirty="0" smtClean="0"/>
          </a:p>
          <a:p>
            <a:pPr marL="400050" lvl="1" indent="0">
              <a:spcBef>
                <a:spcPts val="0"/>
              </a:spcBef>
              <a:buNone/>
            </a:pPr>
            <a:r>
              <a:rPr lang="en-ZA" sz="3200" dirty="0" smtClean="0"/>
              <a:t>Open workshop with presenters addressing the legal implications and operational uncertainties that surround the HC&amp;W industry in South Africa. </a:t>
            </a:r>
          </a:p>
          <a:p>
            <a:pPr marL="400050" lvl="1" indent="0">
              <a:spcBef>
                <a:spcPts val="0"/>
              </a:spcBef>
              <a:buNone/>
            </a:pPr>
            <a:endParaRPr lang="en-ZA" sz="3200"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2618204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6000" dirty="0" smtClean="0">
                <a:latin typeface="Bella Donna" pitchFamily="66" charset="0"/>
              </a:rPr>
              <a:t>Workshop Agenda</a:t>
            </a:r>
            <a:endParaRPr lang="en-ZA" sz="6000" dirty="0">
              <a:latin typeface="Bella Donna" pitchFamily="66" charset="0"/>
            </a:endParaRPr>
          </a:p>
        </p:txBody>
      </p:sp>
      <p:sp>
        <p:nvSpPr>
          <p:cNvPr id="3" name="Content Placeholder 2"/>
          <p:cNvSpPr>
            <a:spLocks noGrp="1"/>
          </p:cNvSpPr>
          <p:nvPr>
            <p:ph idx="1"/>
          </p:nvPr>
        </p:nvSpPr>
        <p:spPr>
          <a:xfrm>
            <a:off x="539552" y="2564904"/>
            <a:ext cx="8229600" cy="3888432"/>
          </a:xfrm>
        </p:spPr>
        <p:txBody>
          <a:bodyPr>
            <a:normAutofit fontScale="92500"/>
          </a:bodyPr>
          <a:lstStyle/>
          <a:p>
            <a:pPr marL="857250" lvl="1" indent="-457200">
              <a:spcBef>
                <a:spcPts val="0"/>
              </a:spcBef>
            </a:pPr>
            <a:r>
              <a:rPr lang="en-ZA" sz="3200" dirty="0" smtClean="0"/>
              <a:t>Sketching the uncertainty in the Health Supplements Industry</a:t>
            </a:r>
          </a:p>
          <a:p>
            <a:pPr marL="857250" lvl="1" indent="-457200">
              <a:spcBef>
                <a:spcPts val="0"/>
              </a:spcBef>
            </a:pPr>
            <a:r>
              <a:rPr lang="en-ZA" sz="3200" dirty="0" smtClean="0"/>
              <a:t>Are you in the medicines business</a:t>
            </a:r>
          </a:p>
          <a:p>
            <a:pPr marL="857250" lvl="1" indent="-457200">
              <a:spcBef>
                <a:spcPts val="0"/>
              </a:spcBef>
            </a:pPr>
            <a:r>
              <a:rPr lang="en-ZA" sz="3200" dirty="0" smtClean="0"/>
              <a:t>Working with government and right to trade</a:t>
            </a:r>
          </a:p>
          <a:p>
            <a:pPr marL="857250" lvl="1" indent="-457200">
              <a:spcBef>
                <a:spcPts val="0"/>
              </a:spcBef>
            </a:pPr>
            <a:r>
              <a:rPr lang="en-ZA" sz="3200" dirty="0" smtClean="0"/>
              <a:t>Health Canada’s Perspective</a:t>
            </a:r>
          </a:p>
          <a:p>
            <a:pPr marL="857250" lvl="1" indent="-457200">
              <a:spcBef>
                <a:spcPts val="0"/>
              </a:spcBef>
            </a:pPr>
            <a:r>
              <a:rPr lang="en-ZA" sz="3200" dirty="0" smtClean="0"/>
              <a:t>The Challenges – for industry and regulators</a:t>
            </a:r>
          </a:p>
          <a:p>
            <a:pPr marL="857250" lvl="1" indent="-457200">
              <a:spcBef>
                <a:spcPts val="0"/>
              </a:spcBef>
            </a:pPr>
            <a:r>
              <a:rPr lang="en-ZA" sz="3200" dirty="0" smtClean="0"/>
              <a:t>Allaying the current fears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6632"/>
            <a:ext cx="2600325" cy="2667000"/>
          </a:xfrm>
          <a:prstGeom prst="rect">
            <a:avLst/>
          </a:prstGeom>
        </p:spPr>
      </p:pic>
    </p:spTree>
    <p:extLst>
      <p:ext uri="{BB962C8B-B14F-4D97-AF65-F5344CB8AC3E}">
        <p14:creationId xmlns:p14="http://schemas.microsoft.com/office/powerpoint/2010/main" val="215965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385</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Regulatory Discussion Group</vt:lpstr>
      <vt:lpstr>Membership</vt:lpstr>
      <vt:lpstr>An Universitas</vt:lpstr>
      <vt:lpstr>Subjects</vt:lpstr>
      <vt:lpstr>Subjects</vt:lpstr>
      <vt:lpstr>Subjects</vt:lpstr>
      <vt:lpstr>External Discussions</vt:lpstr>
      <vt:lpstr>Workshops</vt:lpstr>
      <vt:lpstr>Workshop Agenda</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Regulatory Discussion Group</dc:title>
  <dc:creator>Henriette Vienings</dc:creator>
  <cp:lastModifiedBy>Administrator</cp:lastModifiedBy>
  <cp:revision>11</cp:revision>
  <dcterms:created xsi:type="dcterms:W3CDTF">2014-09-10T20:37:57Z</dcterms:created>
  <dcterms:modified xsi:type="dcterms:W3CDTF">2014-09-12T08:49:24Z</dcterms:modified>
</cp:coreProperties>
</file>